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859" r:id="rId3"/>
    <p:sldId id="1017" r:id="rId4"/>
    <p:sldId id="1018" r:id="rId5"/>
    <p:sldId id="1022" r:id="rId6"/>
    <p:sldId id="1057" r:id="rId7"/>
    <p:sldId id="1036" r:id="rId8"/>
    <p:sldId id="1058" r:id="rId9"/>
    <p:sldId id="1059" r:id="rId10"/>
    <p:sldId id="1029" r:id="rId11"/>
    <p:sldId id="1033" r:id="rId12"/>
    <p:sldId id="1046" r:id="rId13"/>
    <p:sldId id="1047" r:id="rId14"/>
    <p:sldId id="1060" r:id="rId15"/>
    <p:sldId id="1061" r:id="rId16"/>
    <p:sldId id="1063" r:id="rId17"/>
    <p:sldId id="1064" r:id="rId18"/>
    <p:sldId id="1065" r:id="rId19"/>
    <p:sldId id="1040" r:id="rId20"/>
    <p:sldId id="1066" r:id="rId21"/>
    <p:sldId id="1067" r:id="rId22"/>
    <p:sldId id="1045" r:id="rId23"/>
    <p:sldId id="1050" r:id="rId24"/>
    <p:sldId id="1053" r:id="rId25"/>
    <p:sldId id="1055" r:id="rId26"/>
    <p:sldId id="1056" r:id="rId27"/>
    <p:sldId id="1068" r:id="rId28"/>
    <p:sldId id="1069" r:id="rId29"/>
    <p:sldId id="1070" r:id="rId30"/>
    <p:sldId id="1071" r:id="rId31"/>
    <p:sldId id="1072" r:id="rId32"/>
    <p:sldId id="1073" r:id="rId33"/>
    <p:sldId id="1075" r:id="rId34"/>
    <p:sldId id="1076" r:id="rId35"/>
    <p:sldId id="1077" r:id="rId36"/>
    <p:sldId id="1078" r:id="rId37"/>
    <p:sldId id="1079" r:id="rId38"/>
    <p:sldId id="1081" r:id="rId39"/>
    <p:sldId id="1080" r:id="rId40"/>
    <p:sldId id="1082" r:id="rId41"/>
    <p:sldId id="1074" r:id="rId42"/>
    <p:sldId id="1083" r:id="rId43"/>
    <p:sldId id="1084" r:id="rId44"/>
    <p:sldId id="1085" r:id="rId45"/>
    <p:sldId id="1086" r:id="rId46"/>
    <p:sldId id="1087" r:id="rId47"/>
    <p:sldId id="1088" r:id="rId48"/>
    <p:sldId id="1089" r:id="rId49"/>
    <p:sldId id="1093" r:id="rId50"/>
    <p:sldId id="1090" r:id="rId51"/>
    <p:sldId id="1091" r:id="rId52"/>
    <p:sldId id="1092" r:id="rId53"/>
    <p:sldId id="1094" r:id="rId54"/>
    <p:sldId id="1095" r:id="rId55"/>
    <p:sldId id="1096" r:id="rId56"/>
    <p:sldId id="1097" r:id="rId57"/>
    <p:sldId id="1098" r:id="rId5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36"/>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58"/>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4.xml"/><Relationship Id="rId59" Type="http://schemas.openxmlformats.org/officeDocument/2006/relationships/notesMaster" Target="notesMasters/notesMaster1.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17.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19.png"/><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40.png"/><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42.png"/><Relationship Id="rId2" Type="http://schemas.openxmlformats.org/officeDocument/2006/relationships/image" Target="../media/image27.png"/><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44.png"/><Relationship Id="rId1" Type="http://schemas.openxmlformats.org/officeDocument/2006/relationships/image" Target="../media/image4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5.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7.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32.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48.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1.png"/><Relationship Id="rId1" Type="http://schemas.openxmlformats.org/officeDocument/2006/relationships/image" Target="../media/image50.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2.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4.png"/><Relationship Id="rId1" Type="http://schemas.openxmlformats.org/officeDocument/2006/relationships/image" Target="../media/image53.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57.png"/><Relationship Id="rId2" Type="http://schemas.openxmlformats.org/officeDocument/2006/relationships/image" Target="../media/image17.png"/><Relationship Id="rId1" Type="http://schemas.openxmlformats.org/officeDocument/2006/relationships/image" Target="../media/image56.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image" Target="../media/image58.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0.png"/><Relationship Id="rId1" Type="http://schemas.openxmlformats.org/officeDocument/2006/relationships/image" Target="../media/image59.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1.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2.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5.png"/><Relationship Id="rId3" Type="http://schemas.openxmlformats.org/officeDocument/2006/relationships/image" Target="../media/image17.png"/><Relationship Id="rId2" Type="http://schemas.openxmlformats.org/officeDocument/2006/relationships/image" Target="../media/image64.png"/><Relationship Id="rId1" Type="http://schemas.openxmlformats.org/officeDocument/2006/relationships/image" Target="../media/image63.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7.png"/><Relationship Id="rId2" Type="http://schemas.openxmlformats.org/officeDocument/2006/relationships/image" Target="../media/image19.png"/><Relationship Id="rId1" Type="http://schemas.openxmlformats.org/officeDocument/2006/relationships/image" Target="../media/image66.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0.png"/><Relationship Id="rId1" Type="http://schemas.openxmlformats.org/officeDocument/2006/relationships/image" Target="../media/image71.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3.png"/><Relationship Id="rId1" Type="http://schemas.openxmlformats.org/officeDocument/2006/relationships/image" Target="../media/image7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5.png"/><Relationship Id="rId1" Type="http://schemas.openxmlformats.org/officeDocument/2006/relationships/image" Target="../media/image74.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7.png"/><Relationship Id="rId1" Type="http://schemas.openxmlformats.org/officeDocument/2006/relationships/image" Target="../media/image76.png"/></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0.png"/><Relationship Id="rId3" Type="http://schemas.openxmlformats.org/officeDocument/2006/relationships/image" Target="../media/image17.png"/><Relationship Id="rId2" Type="http://schemas.openxmlformats.org/officeDocument/2006/relationships/image" Target="../media/image79.png"/><Relationship Id="rId1" Type="http://schemas.openxmlformats.org/officeDocument/2006/relationships/image" Target="../media/image78.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0.png"/><Relationship Id="rId2" Type="http://schemas.openxmlformats.org/officeDocument/2006/relationships/image" Target="../media/image19.png"/><Relationship Id="rId1" Type="http://schemas.openxmlformats.org/officeDocument/2006/relationships/image" Target="../media/image81.png"/></Relationships>
</file>

<file path=ppt/slides/_rels/slide5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image" Target="../media/image82.png"/></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image" Target="../media/image19.png"/></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image" Target="../media/image8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2</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匀变速直线运动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5</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自由落体运动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a:spLocks noGrp="1"/>
              </p:cNvSpPr>
              <p:nvPr>
                <p:ph idx="1"/>
              </p:nvPr>
            </p:nvSpPr>
            <p:spPr>
              <a:xfrm>
                <a:off x="360854" y="746120"/>
                <a:ext cx="11485848" cy="4616777"/>
              </a:xfrm>
            </p:spPr>
            <p:txBody>
              <a:bodyPr/>
              <a:lstStyle/>
              <a:p>
                <a:pPr hangingPunct="0">
                  <a:spcAft>
                    <a:spcPts val="0"/>
                  </a:spcAft>
                  <a:tabLst>
                    <a:tab pos="125222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图所示，长度为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的细杆，上端悬挂在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点在细杆正下方且距离细杆底端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若由静止释放细杆，让其自由下落，不计空气阻力，重力加速度大小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，则细杆通过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点所用的时间为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a:spLocks noRot="1" noChangeAspect="1" noMove="1" noResize="1" noEditPoints="1" noAdjustHandles="1" noChangeArrowheads="1" noChangeShapeType="1" noTextEdit="1"/>
              </p:cNvSpPr>
              <p:nvPr>
                <p:ph idx="1"/>
              </p:nvPr>
            </p:nvSpPr>
            <p:spPr>
              <a:xfrm>
                <a:off x="360854" y="746120"/>
                <a:ext cx="11485848" cy="4616777"/>
              </a:xfrm>
              <a:blipFill rotWithShape="1">
                <a:blip r:embed="rId1"/>
                <a:stretch>
                  <a:fillRect l="-2" t="-14" r="1" b="7"/>
                </a:stretch>
              </a:blipFill>
            </p:spPr>
            <p:txBody>
              <a:bodyPr/>
              <a:lstStyle/>
              <a:p>
                <a:r>
                  <a:rPr lang="zh-CN" altLang="en-US">
                    <a:noFill/>
                  </a:rPr>
                  <a:t> </a:t>
                </a:r>
              </a:p>
            </p:txBody>
          </p:sp>
        </mc:Fallback>
      </mc:AlternateContent>
      <p:pic>
        <p:nvPicPr>
          <p:cNvPr id="4" name="24典例1.eps" descr="id:2147491358;FounderCES"/>
          <p:cNvPicPr/>
          <p:nvPr/>
        </p:nvPicPr>
        <p:blipFill>
          <a:blip r:embed="rId2"/>
          <a:stretch>
            <a:fillRect/>
          </a:stretch>
        </p:blipFill>
        <p:spPr>
          <a:xfrm>
            <a:off x="360854" y="875610"/>
            <a:ext cx="1203325" cy="387350"/>
          </a:xfrm>
          <a:prstGeom prst="rect">
            <a:avLst/>
          </a:prstGeom>
        </p:spPr>
      </p:pic>
      <p:pic>
        <p:nvPicPr>
          <p:cNvPr id="6" name="ww70.jpg" descr="id:2147492998;FounderCES"/>
          <p:cNvPicPr/>
          <p:nvPr/>
        </p:nvPicPr>
        <p:blipFill>
          <a:blip r:embed="rId3"/>
          <a:stretch>
            <a:fillRect/>
          </a:stretch>
        </p:blipFill>
        <p:spPr>
          <a:xfrm>
            <a:off x="6023198" y="2924944"/>
            <a:ext cx="1656184" cy="1544478"/>
          </a:xfrm>
          <a:prstGeom prst="rect">
            <a:avLst/>
          </a:prstGeom>
        </p:spPr>
      </p:pic>
      <p:sp>
        <p:nvSpPr>
          <p:cNvPr id="7" name="内容占位符 1"/>
          <p:cNvSpPr txBox="1"/>
          <p:nvPr/>
        </p:nvSpPr>
        <p:spPr bwMode="auto">
          <a:xfrm>
            <a:off x="360854" y="526016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982345" algn="l"/>
                <a:tab pos="5645150" algn="l"/>
                <a:tab pos="9861550" algn="l"/>
              </a:tabLst>
            </a:pPr>
            <a:r>
              <a:rPr lang="en-US" altLang="zh-CN" smtClean="0"/>
              <a:t>	</a:t>
            </a:r>
            <a:r>
              <a:rPr lang="en-US" altLang="zh-CN" b="1" smtClean="0">
                <a:solidFill>
                  <a:srgbClr val="000000"/>
                </a:solidFill>
                <a:latin typeface="Times New Roman" panose="02020603050405020304" pitchFamily="18" charset="0"/>
                <a:ea typeface="宋体" panose="02010600030101010101" pitchFamily="2" charset="-122"/>
              </a:rPr>
              <a:t>B</a:t>
            </a:r>
            <a:endParaRPr lang="zh-CN" altLang="en-US" dirty="0"/>
          </a:p>
        </p:txBody>
      </p:sp>
      <p:pic>
        <p:nvPicPr>
          <p:cNvPr id="8" name="24答案.eps" descr="id:2147493967;FounderCES"/>
          <p:cNvPicPr/>
          <p:nvPr/>
        </p:nvPicPr>
        <p:blipFill>
          <a:blip r:embed="rId4"/>
          <a:stretch>
            <a:fillRect/>
          </a:stretch>
        </p:blipFill>
        <p:spPr>
          <a:xfrm>
            <a:off x="430424" y="5458390"/>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12254"/>
              </a:xfrm>
            </p:spPr>
            <p:txBody>
              <a:bodyPr/>
              <a:lstStyle/>
              <a:p>
                <a:pPr hangingPunct="0">
                  <a:lnSpc>
                    <a:spcPct val="120000"/>
                  </a:lnSpc>
                  <a:spcAft>
                    <a:spcPts val="0"/>
                  </a:spcAft>
                  <a:tabLst>
                    <a:tab pos="982345"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杆下端到达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细杆上端到达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e>
                    </m:rad>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则细杆通过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点所用的时间为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12254"/>
              </a:xfrm>
              <a:blipFill rotWithShape="1">
                <a:blip r:embed="rId1"/>
                <a:stretch>
                  <a:fillRect l="-2" t="-24" r="1" b="-8100"/>
                </a:stretch>
              </a:blipFill>
            </p:spPr>
            <p:txBody>
              <a:bodyPr/>
              <a:lstStyle/>
              <a:p>
                <a:r>
                  <a:rPr lang="zh-CN" altLang="en-US">
                    <a:noFill/>
                  </a:rPr>
                  <a:t> </a:t>
                </a:r>
              </a:p>
            </p:txBody>
          </p:sp>
        </mc:Fallback>
      </mc:AlternateContent>
      <p:pic>
        <p:nvPicPr>
          <p:cNvPr id="5" name="24解析.eps" descr="id:2147493960;FounderCES"/>
          <p:cNvPicPr/>
          <p:nvPr/>
        </p:nvPicPr>
        <p:blipFill>
          <a:blip r:embed="rId2"/>
          <a:stretch>
            <a:fillRect/>
          </a:stretch>
        </p:blipFill>
        <p:spPr>
          <a:xfrm>
            <a:off x="501160" y="1174174"/>
            <a:ext cx="835902" cy="297919"/>
          </a:xfrm>
          <a:prstGeom prst="rect">
            <a:avLst/>
          </a:prstGeom>
        </p:spPr>
      </p:pic>
      <p:pic>
        <p:nvPicPr>
          <p:cNvPr id="4" name="ww70.jpg" descr="id:2147492998;FounderCES"/>
          <p:cNvPicPr/>
          <p:nvPr/>
        </p:nvPicPr>
        <p:blipFill>
          <a:blip r:embed="rId3"/>
          <a:stretch>
            <a:fillRect/>
          </a:stretch>
        </p:blipFill>
        <p:spPr>
          <a:xfrm>
            <a:off x="5275686" y="3573016"/>
            <a:ext cx="1656184" cy="154447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频闪相机问题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频闪照片相当于打点计时器打出的纸带，照片上相邻两个物体间的时间间隔，等于频闪相机两次曝光的时间间隔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如图所示是某物体在做自由落体运动过程中，某段时间内的频闪相片，设频闪相机两次曝光的时间间隔为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，砖块的厚度为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，从中我们可以提取到以下信息：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71.jpg" descr="id:2147493019;FounderCES"/>
          <p:cNvPicPr/>
          <p:nvPr/>
        </p:nvPicPr>
        <p:blipFill>
          <a:blip r:embed="rId1"/>
          <a:stretch>
            <a:fillRect/>
          </a:stretch>
        </p:blipFill>
        <p:spPr>
          <a:xfrm>
            <a:off x="5478938" y="3608750"/>
            <a:ext cx="1249680" cy="28797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935915"/>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时刻的瞬时速度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lnSpc>
                    <a:spcPct val="120000"/>
                  </a:lnSpc>
                  <a:spcAft>
                    <a:spcPts val="0"/>
                  </a:spcAft>
                  <a:tabLst>
                    <a:tab pos="5941060" algn="l"/>
                  </a:tabLs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时刻物体的瞬时速度等于物体在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时间内的平均速度，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，可进一步求出</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935915"/>
              </a:xfrm>
              <a:blipFill rotWithShape="1">
                <a:blip r:embed="rId1"/>
                <a:stretch>
                  <a:fillRect l="-2" t="-33" r="1" b="22"/>
                </a:stretch>
              </a:blipFill>
            </p:spPr>
            <p:txBody>
              <a:bodyPr/>
              <a:lstStyle/>
              <a:p>
                <a:r>
                  <a:rPr lang="zh-CN" altLang="en-US">
                    <a:noFill/>
                  </a:rPr>
                  <a:t> </a:t>
                </a:r>
              </a:p>
            </p:txBody>
          </p:sp>
        </mc:Fallback>
      </mc:AlternateContent>
      <p:pic>
        <p:nvPicPr>
          <p:cNvPr id="3" name="ww71.jpg" descr="id:2147493019;FounderCES"/>
          <p:cNvPicPr/>
          <p:nvPr/>
        </p:nvPicPr>
        <p:blipFill>
          <a:blip r:embed="rId2"/>
          <a:stretch>
            <a:fillRect/>
          </a:stretch>
        </p:blipFill>
        <p:spPr>
          <a:xfrm>
            <a:off x="5478938" y="2708920"/>
            <a:ext cx="1249680" cy="28797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161810"/>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物体初始下落的位置与时刻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可知，初始下落点到点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可知，物体从开始下落到到达点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161810"/>
              </a:xfrm>
              <a:blipFill rotWithShape="1">
                <a:blip r:embed="rId1"/>
                <a:stretch>
                  <a:fillRect l="-2" t="-29" r="1" b="12"/>
                </a:stretch>
              </a:blipFill>
            </p:spPr>
            <p:txBody>
              <a:bodyPr/>
              <a:lstStyle/>
              <a:p>
                <a:r>
                  <a:rPr lang="zh-CN" altLang="en-US">
                    <a:noFill/>
                  </a:rPr>
                  <a:t> </a:t>
                </a:r>
              </a:p>
            </p:txBody>
          </p:sp>
        </mc:Fallback>
      </mc:AlternateContent>
      <p:pic>
        <p:nvPicPr>
          <p:cNvPr id="3" name="ww71.jpg" descr="id:2147493019;FounderCES"/>
          <p:cNvPicPr/>
          <p:nvPr/>
        </p:nvPicPr>
        <p:blipFill>
          <a:blip r:embed="rId2"/>
          <a:stretch>
            <a:fillRect/>
          </a:stretch>
        </p:blipFill>
        <p:spPr>
          <a:xfrm>
            <a:off x="8543478" y="2276872"/>
            <a:ext cx="1249680" cy="2879725"/>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2812815"/>
                <a:ext cx="11485848" cy="1264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自由落体加速度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2812815"/>
                <a:ext cx="11485848" cy="1264257"/>
              </a:xfrm>
              <a:prstGeom prst="rect">
                <a:avLst/>
              </a:prstGeom>
              <a:blipFill rotWithShape="1">
                <a:blip r:embed="rId3"/>
                <a:stretch>
                  <a:fillRect l="-2" t="-32" r="1" b="2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04780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雨滴下落问题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如图所示是雨滴从屋檐滴落的情景，设前后两颗雨滴从屋檐滴落的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时间间隔</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612140"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612140"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612140"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indent="612140" hangingPunct="0">
              <a:spcAft>
                <a:spcPts val="0"/>
              </a:spcAft>
              <a:tabLst>
                <a:tab pos="5941060"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由于每一颗雨滴从屋檐落下后都做自由落体运动，因此可以将如图所示的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颗雨滴视为一颗雨滴在下落过程中的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个时刻分别经过的位置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135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由于前后两颗雨滴下落的时间间隔为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，因此相邻两个位置所对应的时刻间的时间间隔也为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，即这几颗雨滴间的位置关系可视为：某雨滴在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时刻从屋檐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出发做自由落体运动，在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时刻到达位置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时刻到达位置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73.jpg" descr="id:2147493026;FounderCES"/>
          <p:cNvPicPr/>
          <p:nvPr/>
        </p:nvPicPr>
        <p:blipFill>
          <a:blip r:embed="rId1"/>
          <a:stretch>
            <a:fillRect/>
          </a:stretch>
        </p:blipFill>
        <p:spPr>
          <a:xfrm>
            <a:off x="2134766" y="1865606"/>
            <a:ext cx="3057857" cy="2088232"/>
          </a:xfrm>
          <a:prstGeom prst="rect">
            <a:avLst/>
          </a:prstGeom>
        </p:spPr>
      </p:pic>
      <p:pic>
        <p:nvPicPr>
          <p:cNvPr id="4" name="ww74.jpg" descr="id:2147493033;FounderCES"/>
          <p:cNvPicPr/>
          <p:nvPr/>
        </p:nvPicPr>
        <p:blipFill>
          <a:blip r:embed="rId2"/>
          <a:stretch>
            <a:fillRect/>
          </a:stretch>
        </p:blipFill>
        <p:spPr>
          <a:xfrm>
            <a:off x="7554250" y="1865606"/>
            <a:ext cx="1925332" cy="208823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34112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图所示为相机拍摄的一张水滴下落的照片，此时第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滴水刚要离开屋檐，水滴下落的时间间隔相同，第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滴水与第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滴水的实际间距为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滴水的时间间隔为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拍照瞬间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滴水下落的速度大小为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滴水的实际间距为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滴水的实际间距为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75.jpg" descr="id:2147493047;FounderCES"/>
          <p:cNvPicPr/>
          <p:nvPr/>
        </p:nvPicPr>
        <p:blipFill>
          <a:blip r:embed="rId1"/>
          <a:stretch>
            <a:fillRect/>
          </a:stretch>
        </p:blipFill>
        <p:spPr>
          <a:xfrm>
            <a:off x="8543478" y="2204864"/>
            <a:ext cx="1733550" cy="3239770"/>
          </a:xfrm>
          <a:prstGeom prst="rect">
            <a:avLst/>
          </a:prstGeom>
        </p:spPr>
      </p:pic>
      <p:pic>
        <p:nvPicPr>
          <p:cNvPr id="4" name="24典例2.eps" descr="id:2147493040;FounderCES"/>
          <p:cNvPicPr/>
          <p:nvPr/>
        </p:nvPicPr>
        <p:blipFill>
          <a:blip r:embed="rId2"/>
          <a:stretch>
            <a:fillRect/>
          </a:stretch>
        </p:blipFill>
        <p:spPr>
          <a:xfrm>
            <a:off x="487518" y="861220"/>
            <a:ext cx="1203325" cy="387350"/>
          </a:xfrm>
          <a:prstGeom prst="rect">
            <a:avLst/>
          </a:prstGeom>
        </p:spPr>
      </p:pic>
      <p:sp>
        <p:nvSpPr>
          <p:cNvPr id="5" name="内容占位符 1"/>
          <p:cNvSpPr txBox="1"/>
          <p:nvPr/>
        </p:nvSpPr>
        <p:spPr bwMode="auto">
          <a:xfrm>
            <a:off x="360854" y="457722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3"/>
          <a:stretch>
            <a:fillRect/>
          </a:stretch>
        </p:blipFill>
        <p:spPr>
          <a:xfrm>
            <a:off x="430424" y="4739826"/>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39294"/>
              </a:xfrm>
            </p:spPr>
            <p:txBody>
              <a:bodyPr/>
              <a:lstStyle/>
              <a:p>
                <a:pPr hangingPunct="0">
                  <a:spcAft>
                    <a:spcPts val="0"/>
                  </a:spcAft>
                  <a:tabLst>
                    <a:tab pos="90297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滴水的实际间距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拍照瞬间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滴水下落的速度大小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滴水与第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滴水的实际间距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的实际间距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39294"/>
              </a:xfrm>
              <a:blipFill rotWithShape="1">
                <a:blip r:embed="rId1"/>
                <a:stretch>
                  <a:fillRect l="-2" t="-1024" r="1" b="6"/>
                </a:stretch>
              </a:blipFill>
            </p:spPr>
            <p:txBody>
              <a:bodyPr/>
              <a:lstStyle/>
              <a:p>
                <a:r>
                  <a:rPr lang="zh-CN" altLang="en-US">
                    <a:noFill/>
                  </a:rPr>
                  <a:t> </a:t>
                </a:r>
              </a:p>
            </p:txBody>
          </p:sp>
        </mc:Fallback>
      </mc:AlternateContent>
      <p:pic>
        <p:nvPicPr>
          <p:cNvPr id="3" name="24解析.eps" descr="id:2147493054;FounderCES"/>
          <p:cNvPicPr/>
          <p:nvPr/>
        </p:nvPicPr>
        <p:blipFill>
          <a:blip r:embed="rId2"/>
          <a:stretch>
            <a:fillRect/>
          </a:stretch>
        </p:blipFill>
        <p:spPr>
          <a:xfrm>
            <a:off x="360854" y="1089306"/>
            <a:ext cx="840740" cy="29972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941060"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竖直</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上抛运动规律的应用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竖直上抛运动的特点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对称性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仅讨论抛出点上方的运动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时间的对称性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图所示，物体以初速度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竖直上抛，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为途中的任意两点，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为最高点，则物体上升过程中从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所用的时间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与下降过程中从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所用的时间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2.eps" descr="id:2147491400;FounderCES"/>
          <p:cNvPicPr/>
          <p:nvPr/>
        </p:nvPicPr>
        <p:blipFill>
          <a:blip r:embed="rId1"/>
          <a:stretch>
            <a:fillRect/>
          </a:stretch>
        </p:blipFill>
        <p:spPr>
          <a:xfrm>
            <a:off x="360854" y="853702"/>
            <a:ext cx="1228725" cy="431165"/>
          </a:xfrm>
          <a:prstGeom prst="rect">
            <a:avLst/>
          </a:prstGeom>
        </p:spPr>
      </p:pic>
      <p:pic>
        <p:nvPicPr>
          <p:cNvPr id="5" name="ww76.jpg" descr="id:2147493075;FounderCES"/>
          <p:cNvPicPr/>
          <p:nvPr/>
        </p:nvPicPr>
        <p:blipFill>
          <a:blip r:embed="rId2"/>
          <a:stretch>
            <a:fillRect/>
          </a:stretch>
        </p:blipFill>
        <p:spPr>
          <a:xfrm>
            <a:off x="6023198" y="4185463"/>
            <a:ext cx="720080" cy="2475639"/>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40060"/>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速度的对称性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上抛时的初速度与物体落回原抛出点时的速度大小相等、方向相反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上升阶段和下落阶段经过同一位置时的速度大小相等、方向相反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多解性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通过抛出点上方的某一点对应两个时刻，因为物体可能处于上升阶段，也可能处于下落阶段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76.jpg" descr="id:2147493075;FounderCES"/>
          <p:cNvPicPr/>
          <p:nvPr/>
        </p:nvPicPr>
        <p:blipFill>
          <a:blip r:embed="rId1"/>
          <a:stretch>
            <a:fillRect/>
          </a:stretch>
        </p:blipFill>
        <p:spPr>
          <a:xfrm>
            <a:off x="6527254" y="2648787"/>
            <a:ext cx="720080" cy="247563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08230"/>
          </a:xfrm>
        </p:spPr>
        <p:txBody>
          <a:bodyPr/>
          <a:lstStyle/>
          <a:p>
            <a:pPr hangingPunct="0">
              <a:spcAft>
                <a:spcPts val="0"/>
              </a:spcAft>
              <a:tabLst>
                <a:tab pos="13430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自由落体运动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自由落体运动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定义：物体只在重力作用下从静止开始下落的运动，叫作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自由落体运动的特点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只受重力作用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：严格来说，只有在真空中才能发生自由落体运动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在有空气的空间里，当空气阻力对运动的影响可以忽略不计时，物体下落的运动可以近似看成自由落体运动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运动性质：自由落体运动是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初速度为</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的匀加速直线运动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1.eps" descr="id:2147493875;FounderCES"/>
          <p:cNvPicPr/>
          <p:nvPr/>
        </p:nvPicPr>
        <p:blipFill>
          <a:blip r:embed="rId1"/>
          <a:stretch>
            <a:fillRect/>
          </a:stretch>
        </p:blipFill>
        <p:spPr>
          <a:xfrm>
            <a:off x="394255" y="1647095"/>
            <a:ext cx="1236455" cy="341745"/>
          </a:xfrm>
          <a:prstGeom prst="rect">
            <a:avLst/>
          </a:prstGeom>
        </p:spPr>
      </p:pic>
      <p:pic>
        <p:nvPicPr>
          <p:cNvPr id="7" name="24知识过.eps" descr="id:2147493868;FounderCES"/>
          <p:cNvPicPr/>
          <p:nvPr/>
        </p:nvPicPr>
        <p:blipFill>
          <a:blip r:embed="rId2"/>
          <a:stretch>
            <a:fillRect/>
          </a:stretch>
        </p:blipFill>
        <p:spPr>
          <a:xfrm>
            <a:off x="2494806" y="770554"/>
            <a:ext cx="6966049" cy="60134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73962"/>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竖直上抛运动的处理方法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分段分析法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竖直上抛运动的全过程分为上升阶段和下落阶段，上升阶段做初速度为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的匀减速直线运动，下落阶段做自由落体运动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全程分析法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初速度的方向为正方向，把竖直上抛运动看成一个初速度为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的匀变速直线运动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据此可推知物体能上升的最大高度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，上升到最大高度所需的时间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，从抛出到回到出发点的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73962"/>
              </a:xfrm>
              <a:blipFill rotWithShape="1">
                <a:blip r:embed="rId1"/>
                <a:stretch>
                  <a:fillRect l="-2" t="-11" r="1" b="10"/>
                </a:stretch>
              </a:blipFill>
            </p:spPr>
            <p:txBody>
              <a:bodyPr/>
              <a:lstStyle/>
              <a:p>
                <a:r>
                  <a:rPr lang="zh-CN" altLang="en-US">
                    <a:noFill/>
                  </a:rPr>
                  <a:t> </a:t>
                </a:r>
              </a:p>
            </p:txBody>
          </p:sp>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8746"/>
          </a:xfrm>
        </p:spPr>
        <p:txBody>
          <a:bodyPr/>
          <a:lstStyle/>
          <a:p>
            <a:pPr hangingPunct="0">
              <a:spcAft>
                <a:spcPts val="0"/>
              </a:spcAft>
              <a:tabLst>
                <a:tab pos="125857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河南许昌期末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如图所示，一篮球从离地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高度处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点从静止开始下落，与水平地面发生碰撞后反弹至离地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的反弹最高处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设篮球从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点运动到地面的过程中，加速度大小为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，与地面碰撞前瞬间的速度大小为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；设篮球从地面反弹到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点的过程中，加速度大小为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，反弹后瞬间的速度大小为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则下列关系正确的是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1458;FounderCES"/>
          <p:cNvPicPr/>
          <p:nvPr/>
        </p:nvPicPr>
        <p:blipFill>
          <a:blip r:embed="rId1"/>
          <a:stretch>
            <a:fillRect/>
          </a:stretch>
        </p:blipFill>
        <p:spPr>
          <a:xfrm>
            <a:off x="360854" y="875610"/>
            <a:ext cx="1203325" cy="387350"/>
          </a:xfrm>
          <a:prstGeom prst="rect">
            <a:avLst/>
          </a:prstGeom>
        </p:spPr>
      </p:pic>
      <p:sp>
        <p:nvSpPr>
          <p:cNvPr id="5" name="内容占位符 1"/>
          <p:cNvSpPr txBox="1"/>
          <p:nvPr/>
        </p:nvSpPr>
        <p:spPr bwMode="auto">
          <a:xfrm>
            <a:off x="360854" y="571823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2"/>
          <a:stretch>
            <a:fillRect/>
          </a:stretch>
        </p:blipFill>
        <p:spPr>
          <a:xfrm>
            <a:off x="430424" y="5880837"/>
            <a:ext cx="842082" cy="299992"/>
          </a:xfrm>
          <a:prstGeom prst="rect">
            <a:avLst/>
          </a:prstGeom>
        </p:spPr>
      </p:pic>
      <p:pic>
        <p:nvPicPr>
          <p:cNvPr id="7" name="ww83a.jpg" descr="id:2147493089;FounderCES"/>
          <p:cNvPicPr/>
          <p:nvPr/>
        </p:nvPicPr>
        <p:blipFill>
          <a:blip r:embed="rId3"/>
          <a:stretch>
            <a:fillRect/>
          </a:stretch>
        </p:blipFill>
        <p:spPr>
          <a:xfrm>
            <a:off x="6959302" y="3641245"/>
            <a:ext cx="1584176" cy="26569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a:spLocks noGrp="1"/>
              </p:cNvSpPr>
              <p:nvPr>
                <p:ph idx="1"/>
              </p:nvPr>
            </p:nvSpPr>
            <p:spPr>
              <a:xfrm>
                <a:off x="360854" y="746120"/>
                <a:ext cx="11485848" cy="2027030"/>
              </a:xfrm>
            </p:spPr>
            <p:txBody>
              <a:bodyPr/>
              <a:lstStyle/>
              <a:p>
                <a:pPr hangingPunct="0">
                  <a:spcAft>
                    <a:spcPts val="0"/>
                  </a:spcAft>
                  <a:tabLst>
                    <a:tab pos="98552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篮球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仅受重力作用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加速度保持不变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反弹运动可看成逆向的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10000"/>
                  </a:lnSpc>
                  <a:spcAft>
                    <a:spcPts val="0"/>
                  </a:spcAft>
                  <a:tabLst>
                    <a:tab pos="98552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985520" algn="l"/>
                    <a:tab pos="5940425" algn="l"/>
                  </a:tabLs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a:spLocks noRot="1" noChangeAspect="1" noMove="1" noResize="1" noEditPoints="1" noAdjustHandles="1" noChangeArrowheads="1" noChangeShapeType="1" noTextEdit="1"/>
              </p:cNvSpPr>
              <p:nvPr>
                <p:ph idx="1"/>
              </p:nvPr>
            </p:nvSpPr>
            <p:spPr>
              <a:xfrm>
                <a:off x="360854" y="746120"/>
                <a:ext cx="11485848" cy="2027030"/>
              </a:xfrm>
              <a:blipFill rotWithShape="1">
                <a:blip r:embed="rId1"/>
                <a:stretch>
                  <a:fillRect l="-2" t="-31" r="1" b="-4882"/>
                </a:stretch>
              </a:blipFill>
            </p:spPr>
            <p:txBody>
              <a:bodyPr/>
              <a:lstStyle/>
              <a:p>
                <a:r>
                  <a:rPr lang="zh-CN" altLang="en-US">
                    <a:noFill/>
                  </a:rPr>
                  <a:t> </a:t>
                </a:r>
              </a:p>
            </p:txBody>
          </p:sp>
        </mc:Fallback>
      </mc:AlternateContent>
      <p:pic>
        <p:nvPicPr>
          <p:cNvPr id="5" name="24解析.eps" descr="id:2147493960;FounderCES"/>
          <p:cNvPicPr/>
          <p:nvPr/>
        </p:nvPicPr>
        <p:blipFill>
          <a:blip r:embed="rId2"/>
          <a:stretch>
            <a:fillRect/>
          </a:stretch>
        </p:blipFill>
        <p:spPr>
          <a:xfrm>
            <a:off x="478582" y="945103"/>
            <a:ext cx="835902" cy="297919"/>
          </a:xfrm>
          <a:prstGeom prst="rect">
            <a:avLst/>
          </a:prstGeom>
        </p:spPr>
      </p:pic>
      <p:pic>
        <p:nvPicPr>
          <p:cNvPr id="4" name="ww83a.jpg" descr="id:2147493089;FounderCES"/>
          <p:cNvPicPr/>
          <p:nvPr/>
        </p:nvPicPr>
        <p:blipFill>
          <a:blip r:embed="rId3"/>
          <a:stretch>
            <a:fillRect/>
          </a:stretch>
        </p:blipFill>
        <p:spPr>
          <a:xfrm>
            <a:off x="5663158" y="2773150"/>
            <a:ext cx="1584176" cy="265695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情境通.eps" descr="id:2147493110;FounderCES"/>
          <p:cNvPicPr/>
          <p:nvPr/>
        </p:nvPicPr>
        <p:blipFill>
          <a:blip r:embed="rId1"/>
          <a:stretch>
            <a:fillRect/>
          </a:stretch>
        </p:blipFill>
        <p:spPr>
          <a:xfrm>
            <a:off x="2409179" y="746120"/>
            <a:ext cx="7389197" cy="748702"/>
          </a:xfrm>
          <a:prstGeom prst="rect">
            <a:avLst/>
          </a:prstGeom>
        </p:spPr>
      </p:pic>
      <p:sp>
        <p:nvSpPr>
          <p:cNvPr id="9" name="内容占位符 1"/>
          <p:cNvSpPr>
            <a:spLocks noGrp="1"/>
          </p:cNvSpPr>
          <p:nvPr>
            <p:ph idx="1"/>
          </p:nvPr>
        </p:nvSpPr>
        <p:spPr>
          <a:xfrm>
            <a:off x="360854" y="1527810"/>
            <a:ext cx="11485848" cy="1684244"/>
          </a:xfrm>
        </p:spPr>
        <p:txBody>
          <a:bodyPr/>
          <a:lstStyle/>
          <a:p>
            <a:pPr hangingPunct="0">
              <a:spcAft>
                <a:spcPts val="0"/>
              </a:spcAft>
              <a:tabLst>
                <a:tab pos="1258570" algn="l"/>
                <a:tab pos="5940425" algn="l"/>
              </a:tabLst>
            </a:pPr>
            <a:r>
              <a:rPr lang="en-US"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匀变速直线运动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的解题思路和方法技巧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匀变速直线运动问题的解题步骤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一画、二选、三注意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来解决匀变速直线运动问题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情境1.eps" descr="id:2147493117;FounderCES"/>
          <p:cNvPicPr/>
          <p:nvPr/>
        </p:nvPicPr>
        <p:blipFill>
          <a:blip r:embed="rId2"/>
          <a:stretch>
            <a:fillRect/>
          </a:stretch>
        </p:blipFill>
        <p:spPr>
          <a:xfrm>
            <a:off x="375894" y="1608723"/>
            <a:ext cx="1228725" cy="431165"/>
          </a:xfrm>
          <a:prstGeom prst="rect">
            <a:avLst/>
          </a:prstGeom>
        </p:spPr>
      </p:pic>
      <p:pic>
        <p:nvPicPr>
          <p:cNvPr id="11" name="we409.jpg" descr="id:2147493124;FounderCES"/>
          <p:cNvPicPr/>
          <p:nvPr/>
        </p:nvPicPr>
        <p:blipFill>
          <a:blip r:embed="rId3"/>
          <a:stretch>
            <a:fillRect/>
          </a:stretch>
        </p:blipFill>
        <p:spPr>
          <a:xfrm>
            <a:off x="2945730" y="3368867"/>
            <a:ext cx="6353453" cy="326131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匀变速直线运动的解题方法与技巧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六种思想方法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11.jpg" descr="id:2147493131;FounderCES"/>
          <p:cNvPicPr/>
          <p:nvPr/>
        </p:nvPicPr>
        <p:blipFill rotWithShape="1">
          <a:blip r:embed="rId1"/>
          <a:srcRect b="53527"/>
          <a:stretch>
            <a:fillRect/>
          </a:stretch>
        </p:blipFill>
        <p:spPr>
          <a:xfrm>
            <a:off x="1918742" y="2049731"/>
            <a:ext cx="7374903" cy="338437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we411.jpg" descr="id:2147493131;FounderCES"/>
          <p:cNvPicPr/>
          <p:nvPr/>
        </p:nvPicPr>
        <p:blipFill rotWithShape="1">
          <a:blip r:embed="rId1"/>
          <a:srcRect t="46473"/>
          <a:stretch>
            <a:fillRect/>
          </a:stretch>
        </p:blipFill>
        <p:spPr>
          <a:xfrm>
            <a:off x="2134766" y="1412776"/>
            <a:ext cx="6675553" cy="3528392"/>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两种方法技巧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平均速度法：若已知匀变速直线运动多个过程的运动时间及对应时间内的位移，常用此方法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逆向思维法：匀减速到静止的运动，常用此方法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12024"/>
              </a:xfrm>
            </p:spPr>
            <p:txBody>
              <a:bodyPr/>
              <a:lstStyle/>
              <a:p>
                <a:pPr algn="dist" hangingPunct="0">
                  <a:spcAft>
                    <a:spcPts val="0"/>
                  </a:spcAft>
                  <a:tabLst>
                    <a:tab pos="125857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给滑块一初速度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，使它沿光滑斜面向上做匀减速直线运动，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1258570" algn="l"/>
                    <a:tab pos="594042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当滑块速度大小变为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时，所用时间可能是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712024"/>
              </a:xfrm>
              <a:blipFill rotWithShape="1">
                <a:blip r:embed="rId1"/>
                <a:stretch>
                  <a:fillRect l="-2" t="-23" r="1" b="21"/>
                </a:stretch>
              </a:blipFill>
            </p:spPr>
            <p:txBody>
              <a:bodyPr/>
              <a:lstStyle/>
              <a:p>
                <a:r>
                  <a:rPr lang="zh-CN" altLang="en-US">
                    <a:noFill/>
                  </a:rPr>
                  <a:t> </a:t>
                </a:r>
              </a:p>
            </p:txBody>
          </p:sp>
        </mc:Fallback>
      </mc:AlternateContent>
      <p:pic>
        <p:nvPicPr>
          <p:cNvPr id="3" name="24典例1.eps" descr="id:2147493138;FounderCES"/>
          <p:cNvPicPr/>
          <p:nvPr/>
        </p:nvPicPr>
        <p:blipFill>
          <a:blip r:embed="rId2"/>
          <a:stretch>
            <a:fillRect/>
          </a:stretch>
        </p:blipFill>
        <p:spPr>
          <a:xfrm>
            <a:off x="360854" y="909478"/>
            <a:ext cx="1203325" cy="387350"/>
          </a:xfrm>
          <a:prstGeom prst="rect">
            <a:avLst/>
          </a:prstGeom>
        </p:spPr>
      </p:pic>
      <p:sp>
        <p:nvSpPr>
          <p:cNvPr id="4" name="内容占位符 1"/>
          <p:cNvSpPr txBox="1"/>
          <p:nvPr/>
        </p:nvSpPr>
        <p:spPr bwMode="auto">
          <a:xfrm>
            <a:off x="360854" y="334511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rPr>
              <a:t>B</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3967;FounderCES"/>
          <p:cNvPicPr/>
          <p:nvPr/>
        </p:nvPicPr>
        <p:blipFill>
          <a:blip r:embed="rId3"/>
          <a:stretch>
            <a:fillRect/>
          </a:stretch>
        </p:blipFill>
        <p:spPr>
          <a:xfrm>
            <a:off x="430424" y="3555976"/>
            <a:ext cx="842082" cy="299992"/>
          </a:xfrm>
          <a:prstGeom prst="rect">
            <a:avLst/>
          </a:prstGeom>
        </p:spPr>
      </p:pic>
      <mc:AlternateContent xmlns:mc="http://schemas.openxmlformats.org/markup-compatibility/2006">
        <mc:Choice xmlns:a14="http://schemas.microsoft.com/office/drawing/2010/main" Requires="a14">
          <p:sp>
            <p:nvSpPr>
              <p:cNvPr id="6" name="内容占位符 1"/>
              <p:cNvSpPr txBox="1"/>
              <p:nvPr/>
            </p:nvSpPr>
            <p:spPr bwMode="auto">
              <a:xfrm>
                <a:off x="360854" y="3903797"/>
                <a:ext cx="11485848" cy="2078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tabLst>
                    <a:tab pos="98552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滑块速度大小变为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其速度方向可能与初速度方向相同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也可能与初速度方向相反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因此要考虑两种情况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3903797"/>
                <a:ext cx="11485848" cy="2078326"/>
              </a:xfrm>
              <a:prstGeom prst="rect">
                <a:avLst/>
              </a:prstGeom>
              <a:blipFill rotWithShape="1">
                <a:blip r:embed="rId4"/>
                <a:stretch>
                  <a:fillRect l="-2" t="-22" r="1" b="2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93145;FounderCES"/>
          <p:cNvPicPr/>
          <p:nvPr/>
        </p:nvPicPr>
        <p:blipFill>
          <a:blip r:embed="rId5"/>
          <a:stretch>
            <a:fillRect/>
          </a:stretch>
        </p:blipFill>
        <p:spPr>
          <a:xfrm>
            <a:off x="478582" y="4126530"/>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44287"/>
              </a:xfrm>
            </p:spPr>
            <p:txBody>
              <a:bodyPr/>
              <a:lstStyle/>
              <a:p>
                <a:pPr algn="dist" hangingPunct="0">
                  <a:spcAft>
                    <a:spcPts val="0"/>
                  </a:spcAft>
                  <a:tabLst>
                    <a:tab pos="116332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个物体从静止开始以加速度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做匀加速直线运动，经过时间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后改为做加速度大小为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的匀减速直线运动，又经过时间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后物体回到初始位置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求两个加速度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1163320" algn="l"/>
                    <a:tab pos="594042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之比</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844287"/>
              </a:xfrm>
              <a:blipFill rotWithShape="1">
                <a:blip r:embed="rId1"/>
                <a:stretch>
                  <a:fillRect l="-2" t="-34" r="1" b="13"/>
                </a:stretch>
              </a:blipFill>
            </p:spPr>
            <p:txBody>
              <a:bodyPr/>
              <a:lstStyle/>
              <a:p>
                <a:r>
                  <a:rPr lang="zh-CN" altLang="en-US">
                    <a:noFill/>
                  </a:rPr>
                  <a:t> </a:t>
                </a:r>
              </a:p>
            </p:txBody>
          </p:sp>
        </mc:Fallback>
      </mc:AlternateContent>
      <p:pic>
        <p:nvPicPr>
          <p:cNvPr id="4" name="24典例2.eps" descr="id:2147493159;FounderCES"/>
          <p:cNvPicPr/>
          <p:nvPr/>
        </p:nvPicPr>
        <p:blipFill>
          <a:blip r:embed="rId2"/>
          <a:stretch>
            <a:fillRect/>
          </a:stretch>
        </p:blipFill>
        <p:spPr>
          <a:xfrm>
            <a:off x="360854" y="908720"/>
            <a:ext cx="1203325" cy="387350"/>
          </a:xfrm>
          <a:prstGeom prst="rect">
            <a:avLst/>
          </a:prstGeom>
        </p:spPr>
      </p:pic>
      <mc:AlternateContent xmlns:mc="http://schemas.openxmlformats.org/markup-compatibility/2006">
        <mc:Choice xmlns:a14="http://schemas.microsoft.com/office/drawing/2010/main" Requires="a14">
          <p:sp>
            <p:nvSpPr>
              <p:cNvPr id="5" name="内容占位符 1"/>
              <p:cNvSpPr txBox="1"/>
              <p:nvPr/>
            </p:nvSpPr>
            <p:spPr bwMode="auto">
              <a:xfrm>
                <a:off x="360854" y="2492896"/>
                <a:ext cx="11485848" cy="8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2492896"/>
                <a:ext cx="11485848" cy="825867"/>
              </a:xfrm>
              <a:prstGeom prst="rect">
                <a:avLst/>
              </a:prstGeom>
              <a:blipFill rotWithShape="1">
                <a:blip r:embed="rId3"/>
                <a:stretch>
                  <a:fillRect l="-2" t="-63" r="1" b="-43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答案.eps" descr="id:2147493967;FounderCES"/>
          <p:cNvPicPr/>
          <p:nvPr/>
        </p:nvPicPr>
        <p:blipFill>
          <a:blip r:embed="rId4"/>
          <a:stretch>
            <a:fillRect/>
          </a:stretch>
        </p:blipFill>
        <p:spPr>
          <a:xfrm>
            <a:off x="430424" y="2828343"/>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6023059"/>
              </a:xfrm>
            </p:spPr>
            <p:txBody>
              <a:bodyPr/>
              <a:lstStyle/>
              <a:p>
                <a:pPr>
                  <a:spcAft>
                    <a:spcPts val="0"/>
                  </a:spcAft>
                  <a:tabLst>
                    <a:tab pos="1080770" algn="l"/>
                    <a:tab pos="5940425" algn="l"/>
                  </a:tabLst>
                </a:pP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物体在第一个时间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内做匀加速直线运动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在第二个时间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内先做匀减速直线运动到速度为零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然后反向加速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取初始运动方向为正方向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画出物体运动过程示意图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941060"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5941060"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针对两个运动阶段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由位移公式分别有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tabLst>
                    <a:tab pos="5941060"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6023059"/>
              </a:xfrm>
              <a:blipFill rotWithShape="1">
                <a:blip r:embed="rId1"/>
                <a:stretch>
                  <a:fillRect l="-2" t="-10" r="1" b="1"/>
                </a:stretch>
              </a:blipFill>
            </p:spPr>
            <p:txBody>
              <a:bodyPr/>
              <a:lstStyle/>
              <a:p>
                <a:r>
                  <a:rPr lang="zh-CN" altLang="en-US">
                    <a:noFill/>
                  </a:rPr>
                  <a:t> </a:t>
                </a:r>
              </a:p>
            </p:txBody>
          </p:sp>
        </mc:Fallback>
      </mc:AlternateContent>
      <p:pic>
        <p:nvPicPr>
          <p:cNvPr id="3" name="we410.jpg" descr="id:2147493173;FounderCES"/>
          <p:cNvPicPr/>
          <p:nvPr/>
        </p:nvPicPr>
        <p:blipFill>
          <a:blip r:embed="rId2"/>
          <a:stretch>
            <a:fillRect/>
          </a:stretch>
        </p:blipFill>
        <p:spPr>
          <a:xfrm>
            <a:off x="4727054" y="2381699"/>
            <a:ext cx="4320480" cy="2699526"/>
          </a:xfrm>
          <a:prstGeom prst="rect">
            <a:avLst/>
          </a:prstGeom>
        </p:spPr>
      </p:pic>
      <p:pic>
        <p:nvPicPr>
          <p:cNvPr id="4" name="24解析.eps" descr="id:2147493166;FounderCES"/>
          <p:cNvPicPr/>
          <p:nvPr/>
        </p:nvPicPr>
        <p:blipFill>
          <a:blip r:embed="rId3"/>
          <a:stretch>
            <a:fillRect/>
          </a:stretch>
        </p:blipFill>
        <p:spPr>
          <a:xfrm>
            <a:off x="514207" y="909478"/>
            <a:ext cx="840740" cy="2997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判断物体是否做自由落体运动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做自由落体运动的物体，其下落快慢与质量无关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若观察到质量大的物体下落得更快，则说明空气阻力对物体的影响较明显，此时物体做的不是自由落体运动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做自由落体运动的物体，其</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图像是一条从原点出发斜向上的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图像不经过原点，则说明其初速度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，物体做的不是自由落体运动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图像弯曲，说明其下落过程中阻力影响较为明显，物体做的不是自由落体运动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143637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自由落体运动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和竖直上抛运动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自由落体运动是初速度为零、加速度为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的匀加速直线运动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竖直上抛运动的重要特性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3187;FounderCES"/>
          <p:cNvPicPr/>
          <p:nvPr/>
        </p:nvPicPr>
        <p:blipFill>
          <a:blip r:embed="rId1"/>
          <a:stretch>
            <a:fillRect/>
          </a:stretch>
        </p:blipFill>
        <p:spPr>
          <a:xfrm>
            <a:off x="478582" y="826277"/>
            <a:ext cx="1228725" cy="431165"/>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43710" y="2591541"/>
              <a:ext cx="11502992" cy="2503869"/>
            </p:xfrm>
            <a:graphic>
              <a:graphicData uri="http://schemas.openxmlformats.org/drawingml/2006/table">
                <a:tbl>
                  <a:tblPr firstRow="1" firstCol="1" bandRow="1"/>
                  <a:tblGrid>
                    <a:gridCol w="1327445"/>
                    <a:gridCol w="10175547"/>
                  </a:tblGrid>
                  <a:tr h="1929107">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对称性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物体从抛出点上升到最高点所用时间与物体从最高点落回到原抛出点所用时间相等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den>
                              </m:f>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物体上升过程中在某两点之间所用的时间与下降过程中在该两点之间所用的时间相等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598" marR="525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343710" y="2591541"/>
              <a:ext cx="11502992" cy="2503869"/>
            </p:xfrm>
            <a:graphic>
              <a:graphicData uri="http://schemas.openxmlformats.org/drawingml/2006/table">
                <a:tbl>
                  <a:tblPr firstRow="1" firstCol="1" bandRow="1"/>
                  <a:tblGrid>
                    <a:gridCol w="1327445"/>
                    <a:gridCol w="10175547"/>
                  </a:tblGrid>
                  <a:tr h="249555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对称性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2598" marR="525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内容占位符 2"/>
          <p:cNvGraphicFramePr>
            <a:graphicFrameLocks noGrp="1"/>
          </p:cNvGraphicFramePr>
          <p:nvPr>
            <p:ph idx="1"/>
          </p:nvPr>
        </p:nvGraphicFramePr>
        <p:xfrm>
          <a:off x="360363" y="888515"/>
          <a:ext cx="11502992" cy="2341621"/>
        </p:xfrm>
        <a:graphic>
          <a:graphicData uri="http://schemas.openxmlformats.org/drawingml/2006/table">
            <a:tbl>
              <a:tblPr firstRow="1" firstCol="1" bandRow="1"/>
              <a:tblGrid>
                <a:gridCol w="1198339"/>
                <a:gridCol w="10304653"/>
              </a:tblGrid>
              <a:tr h="1244341">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对称性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物体上抛时的初速度与物体又落回原抛出点时的速度大小相等、方向相反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物体在上升阶段和下降阶段经过同一位置时的速度大小相等、方向相反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598" marR="525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65619">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多解性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当物体经过抛出点上方某个位置时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可能处于上升阶段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也可能处于下降阶段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造成多解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598" marR="525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4" name="内容占位符 1"/>
          <p:cNvSpPr txBox="1"/>
          <p:nvPr/>
        </p:nvSpPr>
        <p:spPr bwMode="auto">
          <a:xfrm>
            <a:off x="360854" y="3469581"/>
            <a:ext cx="11485848" cy="2792239"/>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614170"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关于竖直上抛运动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仅考虑在抛出点上方的运动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若以物体达到最高点的时刻为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将上升阶段反向看作初速度为零的自由落体运动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该运动与竖直上抛运动的下落阶段相同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此时求解经过同一空间高度的时间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便会得出在时间轴上关于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时刻对称的两个时间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两个时间对应的速度相等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多解性的本质可以简单理解为该运动因取抛出时为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时刻而使对称性转变为了多解性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3202;FounderCES"/>
          <p:cNvPicPr/>
          <p:nvPr/>
        </p:nvPicPr>
        <p:blipFill>
          <a:blip r:embed="rId1"/>
          <a:stretch>
            <a:fillRect/>
          </a:stretch>
        </p:blipFill>
        <p:spPr>
          <a:xfrm>
            <a:off x="360854" y="3560173"/>
            <a:ext cx="1737360" cy="405765"/>
          </a:xfrm>
          <a:prstGeom prst="rect">
            <a:avLst/>
          </a:prstGeom>
          <a:solidFill>
            <a:srgbClr val="E3F2E7"/>
          </a:solid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2785"/>
            <a:ext cx="11485848" cy="2792239"/>
          </a:xfrm>
          <a:solidFill>
            <a:srgbClr val="E3F2E7"/>
          </a:solidFill>
        </p:spPr>
        <p:txBody>
          <a:bodyPr/>
          <a:lstStyle/>
          <a:p>
            <a:pPr hangingPunct="0">
              <a:spcAft>
                <a:spcPts val="0"/>
              </a:spcAft>
              <a:tabLst>
                <a:tab pos="1614170"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竖直上抛运动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仅考虑在抛出点上方的运动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若以物体达到最高点的时刻为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将上升阶段反向看作初速度为零的自由落体运动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该运动与竖直上抛运动的下落阶段相同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此时求解经过同一空间高度的时间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便会得出在时间轴上关于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时刻对称的两个时间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两个时间对应的速度相等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多解性的本质可以简单理解为该运动因取抛出时为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时刻而使对称性转变为了多解性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3202;FounderCES"/>
          <p:cNvPicPr/>
          <p:nvPr/>
        </p:nvPicPr>
        <p:blipFill>
          <a:blip r:embed="rId1"/>
          <a:stretch>
            <a:fillRect/>
          </a:stretch>
        </p:blipFill>
        <p:spPr>
          <a:xfrm>
            <a:off x="360854" y="943377"/>
            <a:ext cx="1737360" cy="40576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25857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矿井中的升降机从井底开始以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的速度竖直向上匀速运行，某时刻一个螺钉从升降机底板松脱，</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后升降机底板上升至井口，此时松脱的螺钉刚好落到井底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螺钉松脱后做自由落体运动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矿井的深度为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螺钉落到井底时的速度大小为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螺钉随升降机从井底出发到落回井底共用时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3209;FounderCES"/>
          <p:cNvPicPr/>
          <p:nvPr/>
        </p:nvPicPr>
        <p:blipFill>
          <a:blip r:embed="rId1"/>
          <a:stretch>
            <a:fillRect/>
          </a:stretch>
        </p:blipFill>
        <p:spPr>
          <a:xfrm>
            <a:off x="478582" y="908720"/>
            <a:ext cx="1203325" cy="387350"/>
          </a:xfrm>
          <a:prstGeom prst="rect">
            <a:avLst/>
          </a:prstGeom>
        </p:spPr>
      </p:pic>
      <p:sp>
        <p:nvSpPr>
          <p:cNvPr id="4" name="内容占位符 1"/>
          <p:cNvSpPr txBox="1"/>
          <p:nvPr/>
        </p:nvSpPr>
        <p:spPr bwMode="auto">
          <a:xfrm>
            <a:off x="360854" y="457109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941060" algn="l"/>
              </a:tabLst>
            </a:pPr>
            <a:r>
              <a:rPr lang="en-US" altLang="zh-CN" b="1" dirty="0" smtClean="0">
                <a:latin typeface="Times New Roman" panose="02020603050405020304" pitchFamily="18" charset="0"/>
                <a:ea typeface="宋体" panose="02010600030101010101" pitchFamily="2" charset="-122"/>
              </a:rPr>
              <a:t>              B</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C</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3967;FounderCES"/>
          <p:cNvPicPr/>
          <p:nvPr/>
        </p:nvPicPr>
        <p:blipFill>
          <a:blip r:embed="rId2"/>
          <a:stretch>
            <a:fillRect/>
          </a:stretch>
        </p:blipFill>
        <p:spPr>
          <a:xfrm>
            <a:off x="454174" y="4760769"/>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66224"/>
              </a:xfrm>
            </p:spPr>
            <p:txBody>
              <a:bodyPr/>
              <a:lstStyle/>
              <a:p>
                <a:pPr algn="dist" hangingPunct="0">
                  <a:spcAft>
                    <a:spcPts val="0"/>
                  </a:spcAft>
                  <a:tabLst>
                    <a:tab pos="108077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螺钉松脱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时具有与升降机相同的向上的初速度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故螺钉松脱后做竖直上</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抛运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10000"/>
                  </a:lnSpc>
                  <a:spcAft>
                    <a:spcPts val="0"/>
                  </a:spcAft>
                  <a:tabLst>
                    <a:tab pos="108077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取竖直向上为正方向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螺钉从松脱至落到井底的位移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1080770" algn="l"/>
                    <a:tab pos="594042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升降机在这段时间内的位移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故矿井的深度为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螺钉落到井底时的速度为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故速度大小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10000"/>
                  </a:lnSpc>
                  <a:spcAft>
                    <a:spcPts val="0"/>
                  </a:spcAft>
                  <a:tabLst>
                    <a:tab pos="108077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螺钉松脱前运动的时间为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所以螺钉运动的总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108077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66224"/>
              </a:xfrm>
              <a:blipFill rotWithShape="1">
                <a:blip r:embed="rId1"/>
                <a:stretch>
                  <a:fillRect l="-2" t="-17" r="1" b="1"/>
                </a:stretch>
              </a:blipFill>
            </p:spPr>
            <p:txBody>
              <a:bodyPr/>
              <a:lstStyle/>
              <a:p>
                <a:r>
                  <a:rPr lang="zh-CN" altLang="en-US">
                    <a:noFill/>
                  </a:rPr>
                  <a:t> </a:t>
                </a:r>
              </a:p>
            </p:txBody>
          </p:sp>
        </mc:Fallback>
      </mc:AlternateContent>
      <p:pic>
        <p:nvPicPr>
          <p:cNvPr id="3" name="24解析.eps" descr="id:2147493216;FounderCES"/>
          <p:cNvPicPr/>
          <p:nvPr/>
        </p:nvPicPr>
        <p:blipFill>
          <a:blip r:embed="rId2"/>
          <a:stretch>
            <a:fillRect/>
          </a:stretch>
        </p:blipFill>
        <p:spPr>
          <a:xfrm>
            <a:off x="478582" y="932470"/>
            <a:ext cx="840740" cy="29972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3411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追</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及、相遇问题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讨论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追及、相遇的问题，其实质就是在分析讨论两物体在相同时间内能否到达相同空间位置的问题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两个关系：时间关系和位移关系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这两个关系可通过画运动示意图得到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一个条件：两者速度相等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它往往是物体间能否追上的判断条件和距离最大、最小的临界条件，也是分析判断的切入点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3.eps" descr="id:2147493230;FounderCES"/>
          <p:cNvPicPr/>
          <p:nvPr/>
        </p:nvPicPr>
        <p:blipFill>
          <a:blip r:embed="rId1"/>
          <a:stretch>
            <a:fillRect/>
          </a:stretch>
        </p:blipFill>
        <p:spPr>
          <a:xfrm>
            <a:off x="360854" y="836712"/>
            <a:ext cx="1228725" cy="43116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追及问题的常见类型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速度小者追速度大者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43710" y="2025223"/>
          <a:ext cx="11502992" cy="4212089"/>
        </p:xfrm>
        <a:graphic>
          <a:graphicData uri="http://schemas.openxmlformats.org/drawingml/2006/table">
            <a:tbl>
              <a:tblPr firstRow="1" firstCol="1" bandRow="1"/>
              <a:tblGrid>
                <a:gridCol w="2125753"/>
                <a:gridCol w="3368076"/>
                <a:gridCol w="6009163"/>
              </a:tblGrid>
              <a:tr h="502885">
                <a:tc>
                  <a:txBody>
                    <a:bodyPr/>
                    <a:lstStyle/>
                    <a:p>
                      <a:pPr algn="ctr" hangingPunct="0">
                        <a:lnSpc>
                          <a:spcPct val="150000"/>
                        </a:lnSpc>
                        <a:spcAft>
                          <a:spcPts val="0"/>
                        </a:spcAft>
                        <a:tabLst>
                          <a:tab pos="5941060" algn="l"/>
                        </a:tabLst>
                      </a:pPr>
                      <a:endPar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791241">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加速追</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后面物体与前面物体间距离增大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两物体相距最大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最远距离为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后面物体与前面物体间距离减小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能相遇且只能相遇一次</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为开始时两物体间的距离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72208">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追匀</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pic>
        <p:nvPicPr>
          <p:cNvPr id="2051" name="we415.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119879" y="2648717"/>
            <a:ext cx="1821977" cy="1647764"/>
          </a:xfrm>
          <a:prstGeom prst="rect">
            <a:avLst/>
          </a:prstGeom>
          <a:noFill/>
          <a:extLst>
            <a:ext uri="{909E8E84-426E-40DD-AFC4-6F175D3DCCD1}">
              <a14:hiddenFill xmlns:a14="http://schemas.microsoft.com/office/drawing/2010/main">
                <a:solidFill>
                  <a:srgbClr val="FFFFFF"/>
                </a:solidFill>
              </a14:hiddenFill>
            </a:ext>
          </a:extLst>
        </p:spPr>
      </p:pic>
      <p:pic>
        <p:nvPicPr>
          <p:cNvPr id="2050" name="we41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19879" y="4542049"/>
            <a:ext cx="2286544" cy="16477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43710" y="1052736"/>
          <a:ext cx="11502992" cy="4205222"/>
        </p:xfrm>
        <a:graphic>
          <a:graphicData uri="http://schemas.openxmlformats.org/drawingml/2006/table">
            <a:tbl>
              <a:tblPr firstRow="1" firstCol="1" bandRow="1"/>
              <a:tblGrid>
                <a:gridCol w="2079088"/>
                <a:gridCol w="3414741"/>
                <a:gridCol w="6009163"/>
              </a:tblGrid>
              <a:tr h="502885">
                <a:tc>
                  <a:txBody>
                    <a:bodyPr/>
                    <a:lstStyle/>
                    <a:p>
                      <a:pPr algn="ctr" hangingPunct="0">
                        <a:lnSpc>
                          <a:spcPct val="150000"/>
                        </a:lnSpc>
                        <a:spcAft>
                          <a:spcPts val="0"/>
                        </a:spcAft>
                        <a:tabLst>
                          <a:tab pos="5941060" algn="l"/>
                        </a:tabLst>
                      </a:pPr>
                      <a:endPar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656582">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追匀减速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后面物体与前面物体间距离增大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两物体相距最大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最远距离为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后面物体与前面物体间距离减小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能相遇且只能相遇一次</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为开始时两物体间的距离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2049" name="we417.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998862" y="2233622"/>
            <a:ext cx="2362200" cy="2162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速度大者追速度小者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43711" y="1512974"/>
          <a:ext cx="11502992" cy="4937760"/>
        </p:xfrm>
        <a:graphic>
          <a:graphicData uri="http://schemas.openxmlformats.org/drawingml/2006/table">
            <a:tbl>
              <a:tblPr firstRow="1" firstCol="1" bandRow="1"/>
              <a:tblGrid>
                <a:gridCol w="926959"/>
                <a:gridCol w="2376264"/>
                <a:gridCol w="8199769"/>
              </a:tblGrid>
              <a:tr h="411451">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r>
              <a:tr h="228843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减速</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追</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开始追时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后面物体与前面物体间的距离在减小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当两物体速度相等时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则恰能追上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两物体只能相遇一次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这也是避免相碰的临界条件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则不能追上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此时两物体间最小距离为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则相遇两次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两物体第一次相遇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时刻两物体第二次相遇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且有</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是开始时两物体间的距离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44216">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追</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bl>
          </a:graphicData>
        </a:graphic>
      </p:graphicFrame>
      <p:pic>
        <p:nvPicPr>
          <p:cNvPr id="3075" name="we418.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451069" y="2384505"/>
            <a:ext cx="2028317" cy="1871658"/>
          </a:xfrm>
          <a:prstGeom prst="rect">
            <a:avLst/>
          </a:prstGeom>
          <a:noFill/>
          <a:extLst>
            <a:ext uri="{909E8E84-426E-40DD-AFC4-6F175D3DCCD1}">
              <a14:hiddenFill xmlns:a14="http://schemas.microsoft.com/office/drawing/2010/main">
                <a:solidFill>
                  <a:srgbClr val="FFFFFF"/>
                </a:solidFill>
              </a14:hiddenFill>
            </a:ext>
          </a:extLst>
        </p:spPr>
      </p:pic>
      <p:pic>
        <p:nvPicPr>
          <p:cNvPr id="3074" name="we4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9117" y="4446769"/>
            <a:ext cx="2160240" cy="18716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43711" y="908720"/>
          <a:ext cx="11502992" cy="4937760"/>
        </p:xfrm>
        <a:graphic>
          <a:graphicData uri="http://schemas.openxmlformats.org/drawingml/2006/table">
            <a:tbl>
              <a:tblPr firstRow="1" firstCol="1" bandRow="1"/>
              <a:tblGrid>
                <a:gridCol w="926959"/>
                <a:gridCol w="2376264"/>
                <a:gridCol w="8199769"/>
              </a:tblGrid>
              <a:tr h="411451">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r>
              <a:tr h="4232646">
                <a:tc>
                  <a:txBody>
                    <a:bodyPr/>
                    <a:lstStyle/>
                    <a:p>
                      <a:pPr algn="ctr" hangingPunct="0">
                        <a:lnSpc>
                          <a:spcPct val="150000"/>
                        </a:lnSpc>
                        <a:spcAft>
                          <a:spcPts val="0"/>
                        </a:spcAft>
                        <a:tabLst>
                          <a:tab pos="5941060" algn="l"/>
                        </a:tabLs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匀减</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速追</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941060" algn="l"/>
                        </a:tabLs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匀加速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开始追时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后面物体与前面物体间的距离在减小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当两物体速度相等时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则恰能追上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两物体只能相遇一次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这也是避免相碰的临界条件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则不能追上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此时两物体间最小距离为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则相遇两次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两物体第一次相遇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时刻两物体第二次相遇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且有</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是开始时两物体间的距离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7" name="we420.jpg"/>
          <p:cNvPicPr/>
          <p:nvPr/>
        </p:nvPicPr>
        <p:blipFill>
          <a:blip r:embed="rId1"/>
          <a:stretch>
            <a:fillRect/>
          </a:stretch>
        </p:blipFill>
        <p:spPr>
          <a:xfrm>
            <a:off x="1390936" y="2764613"/>
            <a:ext cx="2160240" cy="178671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4454233"/>
          </a:xfrm>
        </p:spPr>
        <p:txBody>
          <a:bodyPr/>
          <a:lstStyle/>
          <a:p>
            <a:pPr hangingPunct="0">
              <a:spcAft>
                <a:spcPts val="0"/>
              </a:spcAft>
              <a:tabLst>
                <a:tab pos="13430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运动的加速度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重力加速度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定义：在同一地点，一切物体自由下落的加速度都相同，这个加速度叫作自由落体加速度，也叫重力加速度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竖直向下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大小：随地理纬度的增大而增大，随海拔高度的增大而减小，一般的计算中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smtClean="0">
                <a:solidFill>
                  <a:srgbClr val="000000"/>
                </a:solidFill>
                <a:highlight>
                  <a:srgbClr val="FFFF00"/>
                </a:highlight>
                <a:latin typeface="+mj-lt"/>
                <a:ea typeface="宋体" panose="02010600030101010101" pitchFamily="2" charset="-122"/>
                <a:cs typeface="Times New Roman" panose="02020603050405020304" pitchFamily="18" charset="0"/>
              </a:rPr>
              <a:t>.</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8 m/s</a:t>
            </a:r>
            <a:r>
              <a:rPr lang="en-US" altLang="zh-CN" b="1" baseline="30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在同一地点，重力加速度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的值是相同的；在不同的地点，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的值略有不同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1"/>
          <a:stretch>
            <a:fillRect/>
          </a:stretch>
        </p:blipFill>
        <p:spPr>
          <a:xfrm>
            <a:off x="360855" y="886142"/>
            <a:ext cx="1413871" cy="37598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广东广州</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三校期中联考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一辆汽车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沿水平车道以</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的速度向东做匀速直线运动，发现在相邻车道前方相距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处有以</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的速度同向运动的汽车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开始匀减速刹车，其刹车的加速度大小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从此刻开始计时，若汽车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继续做匀速直线运动，汽车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刹车到静止后保持不动，求：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追上汽车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两车间的最远距离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3253;FounderCES"/>
          <p:cNvPicPr/>
          <p:nvPr/>
        </p:nvPicPr>
        <p:blipFill>
          <a:blip r:embed="rId1"/>
          <a:stretch>
            <a:fillRect/>
          </a:stretch>
        </p:blipFill>
        <p:spPr>
          <a:xfrm>
            <a:off x="478582" y="908720"/>
            <a:ext cx="1203325" cy="387350"/>
          </a:xfrm>
          <a:prstGeom prst="rect">
            <a:avLst/>
          </a:prstGeom>
        </p:spPr>
      </p:pic>
      <p:sp>
        <p:nvSpPr>
          <p:cNvPr id="4" name="内容占位符 1"/>
          <p:cNvSpPr txBox="1"/>
          <p:nvPr/>
        </p:nvSpPr>
        <p:spPr bwMode="auto">
          <a:xfrm>
            <a:off x="360854" y="348913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807720" algn="l"/>
                <a:tab pos="5645150" algn="l"/>
                <a:tab pos="9861550" algn="l"/>
              </a:tabLst>
            </a:pPr>
            <a:r>
              <a:rPr lang="en-US" altLang="zh-CN" dirty="0" smtClean="0"/>
              <a:t>	</a:t>
            </a:r>
            <a:r>
              <a:rPr lang="en-US" altLang="zh-CN" b="1" dirty="0" smtClean="0">
                <a:solidFill>
                  <a:srgbClr val="000000"/>
                </a:solidFill>
                <a:latin typeface="Times New Roman" panose="02020603050405020304" pitchFamily="18" charset="0"/>
                <a:ea typeface="宋体" panose="02010600030101010101" pitchFamily="2" charset="-122"/>
              </a:rPr>
              <a:t>   25 m</a:t>
            </a:r>
            <a:endParaRPr lang="zh-CN" altLang="en-US" dirty="0"/>
          </a:p>
        </p:txBody>
      </p:sp>
      <p:pic>
        <p:nvPicPr>
          <p:cNvPr id="5" name="24答案.eps" descr="id:2147493267;FounderCES"/>
          <p:cNvPicPr/>
          <p:nvPr/>
        </p:nvPicPr>
        <p:blipFill>
          <a:blip r:embed="rId2"/>
          <a:stretch>
            <a:fillRect/>
          </a:stretch>
        </p:blipFill>
        <p:spPr>
          <a:xfrm>
            <a:off x="408354" y="3688631"/>
            <a:ext cx="840740" cy="299720"/>
          </a:xfrm>
          <a:prstGeom prst="rect">
            <a:avLst/>
          </a:prstGeom>
        </p:spPr>
      </p:pic>
      <mc:AlternateContent xmlns:mc="http://schemas.openxmlformats.org/markup-compatibility/2006">
        <mc:Choice xmlns:a14="http://schemas.microsoft.com/office/drawing/2010/main" Requires="a14">
          <p:sp>
            <p:nvSpPr>
              <p:cNvPr id="6" name="内容占位符 1"/>
              <p:cNvSpPr txBox="1"/>
              <p:nvPr/>
            </p:nvSpPr>
            <p:spPr bwMode="auto">
              <a:xfrm>
                <a:off x="360854" y="4029065"/>
                <a:ext cx="11485848" cy="1781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两车速度相同时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两车间的距离最大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解得速度相同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10000"/>
                  </a:lnSpc>
                  <a:spcAft>
                    <a:spcPts val="0"/>
                  </a:spcAft>
                  <a:tabLst>
                    <a:tab pos="594106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两车的位移分别为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tabLst>
                    <a:tab pos="594106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远距离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4029065"/>
                <a:ext cx="11485848" cy="1781578"/>
              </a:xfrm>
              <a:prstGeom prst="rect">
                <a:avLst/>
              </a:prstGeom>
              <a:blipFill rotWithShape="1">
                <a:blip r:embed="rId3"/>
                <a:stretch>
                  <a:fillRect l="-2" t="-35" r="1" b="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93260;FounderCES"/>
          <p:cNvPicPr/>
          <p:nvPr/>
        </p:nvPicPr>
        <p:blipFill>
          <a:blip r:embed="rId4"/>
          <a:stretch>
            <a:fillRect/>
          </a:stretch>
        </p:blipFill>
        <p:spPr>
          <a:xfrm>
            <a:off x="406574" y="4239923"/>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txBox="1"/>
              <p:nvPr/>
            </p:nvSpPr>
            <p:spPr bwMode="auto">
              <a:xfrm>
                <a:off x="360854" y="1814996"/>
                <a:ext cx="11485848" cy="2166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刹车的时间为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此过程中两车的位移分别为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10000"/>
                  </a:lnSpc>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追上汽车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已停止运动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 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1814996"/>
                <a:ext cx="11485848" cy="2166747"/>
              </a:xfrm>
              <a:prstGeom prst="rect">
                <a:avLst/>
              </a:prstGeom>
              <a:blipFill rotWithShape="1">
                <a:blip r:embed="rId1"/>
                <a:stretch>
                  <a:fillRect l="-2" t="-8" r="1" b="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 name="内容占位符 1"/>
          <p:cNvSpPr txBox="1"/>
          <p:nvPr/>
        </p:nvSpPr>
        <p:spPr bwMode="auto">
          <a:xfrm>
            <a:off x="360854" y="129251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08077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rPr>
              <a:t>	6.5 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恰好追上汽车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所需要的时间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3260;FounderCES"/>
          <p:cNvPicPr/>
          <p:nvPr/>
        </p:nvPicPr>
        <p:blipFill>
          <a:blip r:embed="rId2"/>
          <a:stretch>
            <a:fillRect/>
          </a:stretch>
        </p:blipFill>
        <p:spPr>
          <a:xfrm>
            <a:off x="538979" y="2192418"/>
            <a:ext cx="840740" cy="299720"/>
          </a:xfrm>
          <a:prstGeom prst="rect">
            <a:avLst/>
          </a:prstGeom>
        </p:spPr>
      </p:pic>
      <p:pic>
        <p:nvPicPr>
          <p:cNvPr id="7" name="24答案.eps" descr="id:2147493267;FounderCES"/>
          <p:cNvPicPr/>
          <p:nvPr/>
        </p:nvPicPr>
        <p:blipFill>
          <a:blip r:embed="rId3"/>
          <a:stretch>
            <a:fillRect/>
          </a:stretch>
        </p:blipFill>
        <p:spPr>
          <a:xfrm>
            <a:off x="538979" y="1472151"/>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hangingPunct="0">
              <a:spcAft>
                <a:spcPts val="0"/>
              </a:spcAft>
              <a:tabLst>
                <a:tab pos="13411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运动图像的理解和应用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对运动图像的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认识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无论是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图像还是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只能描述直线运动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图像和</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图像都不表示物体运动的轨迹，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一一对应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一般试题中，关键点是根据斜率判断物体的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图像的斜率表示物体运动的速度，根据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图像的斜率判断速度的变化情况；</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图像的斜率表示物体运动的加速度，根据</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图像的斜率判断加速度的变化情况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4.eps" descr="id:2147493274;FounderCES"/>
          <p:cNvPicPr/>
          <p:nvPr/>
        </p:nvPicPr>
        <p:blipFill>
          <a:blip r:embed="rId1"/>
          <a:stretch>
            <a:fillRect/>
          </a:stretch>
        </p:blipFill>
        <p:spPr>
          <a:xfrm>
            <a:off x="459019" y="849345"/>
            <a:ext cx="1228725" cy="431165"/>
          </a:xfrm>
          <a:prstGeom prst="rect">
            <a:avLst/>
          </a:prstGeom>
        </p:spPr>
      </p:pic>
      <p:pic>
        <p:nvPicPr>
          <p:cNvPr id="4" name="we422.jpg" descr="id:2147493281;FounderCES"/>
          <p:cNvPicPr/>
          <p:nvPr/>
        </p:nvPicPr>
        <p:blipFill>
          <a:blip r:embed="rId2">
            <a:clrChange>
              <a:clrFrom>
                <a:srgbClr val="FFFFFE"/>
              </a:clrFrom>
              <a:clrTo>
                <a:srgbClr val="FFFFFE">
                  <a:alpha val="0"/>
                </a:srgbClr>
              </a:clrTo>
            </a:clrChange>
          </a:blip>
          <a:stretch>
            <a:fillRect/>
          </a:stretch>
        </p:blipFill>
        <p:spPr>
          <a:xfrm>
            <a:off x="8687494" y="1844824"/>
            <a:ext cx="2509752" cy="2304256"/>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42410"/>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分析图像问题时应注意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图像纵轴表示位置</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图像纵轴表示速度</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图像上倾斜直线表示匀速直线运动</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图像上倾斜直线表示匀变速直线运动</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图像斜率表示速度</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图像斜率表示加速度</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图像与时间轴围成的面积表示位移</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图像与时间轴围成的面积无意义</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42410"/>
              </a:xfrm>
              <a:blipFill rotWithShape="1">
                <a:blip r:embed="rId1"/>
                <a:stretch>
                  <a:fillRect l="-2" t="-16" r="1" b="16"/>
                </a:stretch>
              </a:blipFill>
            </p:spPr>
            <p:txBody>
              <a:bodyPr/>
              <a:lstStyle/>
              <a:p>
                <a:r>
                  <a:rPr lang="zh-CN" altLang="en-US">
                    <a:noFill/>
                  </a:rPr>
                  <a:t> </a:t>
                </a:r>
              </a:p>
            </p:txBody>
          </p:sp>
        </mc:Fallback>
      </mc:AlternateContent>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97480"/>
              </a:xfrm>
            </p:spPr>
            <p:txBody>
              <a:bodyPr/>
              <a:lstStyle/>
              <a:p>
                <a:pPr hangingPunct="0">
                  <a:lnSpc>
                    <a:spcPct val="12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纵截距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图像纵截距表示初位置</m:t>
                              </m:r>
                            </m:e>
                          </m:mr>
                          <m:m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图像纵截距表示初速度</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转折点</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一般表示从一种运动变为</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另一种运动</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mr>
                          <m:m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交点</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图像上表示相遇</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mr>
                                <m:mr>
                                  <m:e>
                                    <m:r>
                                      <m:rPr>
                                        <m:nor/>
                                      </m:rP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zh-CN" altLang="zh-CN" b="1" i="1">
                                        <a:solidFill>
                                          <a:srgbClr val="000000"/>
                                        </a:solidFill>
                                        <a:latin typeface="Cambria Math" panose="02040503050406030204" pitchFamily="18" charset="0"/>
                                        <a:ea typeface="MS Mincho" charset="0"/>
                                        <a:cs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图像上表示速度相等</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97480"/>
              </a:xfrm>
              <a:blipFill rotWithShape="1">
                <a:blip r:embed="rId1"/>
                <a:stretch>
                  <a:fillRect l="-2" t="-23" r="1" b="23"/>
                </a:stretch>
              </a:blipFill>
            </p:spPr>
            <p:txBody>
              <a:bodyPr/>
              <a:lstStyle/>
              <a:p>
                <a:r>
                  <a:rPr lang="zh-CN" altLang="en-US">
                    <a:noFill/>
                  </a:rPr>
                  <a:t> </a:t>
                </a:r>
              </a:p>
            </p:txBody>
          </p:sp>
        </mc:Fallback>
      </mc:AlternateContent>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95420"/>
              </a:xfrm>
            </p:spPr>
            <p:txBody>
              <a:bodyPr/>
              <a:lstStyle/>
              <a:p>
                <a:pPr algn="dist" hangingPunct="0">
                  <a:spcAft>
                    <a:spcPts val="0"/>
                  </a:spcAft>
                  <a:tabLst>
                    <a:tab pos="125857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平直公路上行驶的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图像分别如图中直线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和曲线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车的加速度恒定且等于－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时，直线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和曲线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刚好相切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258570" algn="l"/>
                    <a:tab pos="594042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车做匀速运动且其速度为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车相遇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但此时两车的速度不相同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车间的距离为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995420"/>
              </a:xfrm>
              <a:blipFill rotWithShape="1">
                <a:blip r:embed="rId1"/>
                <a:stretch>
                  <a:fillRect l="-2" t="-16" r="1" b="16"/>
                </a:stretch>
              </a:blipFill>
            </p:spPr>
            <p:txBody>
              <a:bodyPr/>
              <a:lstStyle/>
              <a:p>
                <a:r>
                  <a:rPr lang="zh-CN" altLang="en-US">
                    <a:noFill/>
                  </a:rPr>
                  <a:t> </a:t>
                </a:r>
              </a:p>
            </p:txBody>
          </p:sp>
        </mc:Fallback>
      </mc:AlternateContent>
      <p:pic>
        <p:nvPicPr>
          <p:cNvPr id="3" name="24典例5.eps" descr="id:2147493295;FounderCES"/>
          <p:cNvPicPr/>
          <p:nvPr/>
        </p:nvPicPr>
        <p:blipFill>
          <a:blip r:embed="rId2"/>
          <a:stretch>
            <a:fillRect/>
          </a:stretch>
        </p:blipFill>
        <p:spPr>
          <a:xfrm>
            <a:off x="478582" y="873095"/>
            <a:ext cx="1203325" cy="387350"/>
          </a:xfrm>
          <a:prstGeom prst="rect">
            <a:avLst/>
          </a:prstGeom>
        </p:spPr>
      </p:pic>
      <p:sp>
        <p:nvSpPr>
          <p:cNvPr id="4" name="内容占位符 1"/>
          <p:cNvSpPr txBox="1"/>
          <p:nvPr/>
        </p:nvSpPr>
        <p:spPr bwMode="auto">
          <a:xfrm>
            <a:off x="360854" y="460097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902970"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rPr>
              <a:t>	 D</a:t>
            </a:r>
            <a:endParaRPr lang="zh-CN" altLang="en-US" dirty="0"/>
          </a:p>
        </p:txBody>
      </p:sp>
      <p:pic>
        <p:nvPicPr>
          <p:cNvPr id="5" name="24答案.eps" descr="id:2147493309;FounderCES"/>
          <p:cNvPicPr/>
          <p:nvPr/>
        </p:nvPicPr>
        <p:blipFill>
          <a:blip r:embed="rId3"/>
          <a:stretch>
            <a:fillRect/>
          </a:stretch>
        </p:blipFill>
        <p:spPr>
          <a:xfrm>
            <a:off x="400400" y="4821847"/>
            <a:ext cx="840740" cy="299720"/>
          </a:xfrm>
          <a:prstGeom prst="rect">
            <a:avLst/>
          </a:prstGeom>
        </p:spPr>
      </p:pic>
      <p:pic>
        <p:nvPicPr>
          <p:cNvPr id="6" name="图片 5"/>
          <p:cNvPicPr>
            <a:picLocks noChangeAspect="1"/>
          </p:cNvPicPr>
          <p:nvPr/>
        </p:nvPicPr>
        <p:blipFill>
          <a:blip r:embed="rId4"/>
          <a:stretch>
            <a:fillRect/>
          </a:stretch>
        </p:blipFill>
        <p:spPr>
          <a:xfrm>
            <a:off x="8873802" y="2010054"/>
            <a:ext cx="2286000" cy="27016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86225"/>
              </a:xfrm>
            </p:spPr>
            <p:txBody>
              <a:bodyPr/>
              <a:lstStyle/>
              <a:p>
                <a:pPr algn="dist" hangingPunct="0">
                  <a:spcAft>
                    <a:spcPts val="0"/>
                  </a:spcAft>
                  <a:tabLst>
                    <a:tab pos="1163320" algn="l"/>
                  </a:tabLs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a:t>
                </a:r>
                <a14:m>
                  <m:oMath xmlns:m="http://schemas.openxmlformats.org/officeDocument/2006/math">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图像的斜率表示速度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车做匀速直线运动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tabLst>
                    <a:tab pos="1163320"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x</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和曲线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刚好相切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位置坐标相同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116332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即两车相遇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且此时两车的速度相同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车的位移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10000"/>
                  </a:lnSpc>
                  <a:spcAft>
                    <a:spcPts val="0"/>
                  </a:spcAft>
                  <a:tabLst>
                    <a:tab pos="1163320" algn="l"/>
                  </a:tabLst>
                </a:pP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车的位移为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且此时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车到达</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116332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86225"/>
              </a:xfrm>
              <a:blipFill rotWithShape="1">
                <a:blip r:embed="rId1"/>
                <a:stretch>
                  <a:fillRect l="-2" t="-15" r="1" b="15"/>
                </a:stretch>
              </a:blipFill>
            </p:spPr>
            <p:txBody>
              <a:bodyPr/>
              <a:lstStyle/>
              <a:p>
                <a:r>
                  <a:rPr lang="zh-CN" altLang="en-US">
                    <a:noFill/>
                  </a:rPr>
                  <a:t> </a:t>
                </a:r>
              </a:p>
            </p:txBody>
          </p:sp>
        </mc:Fallback>
      </mc:AlternateContent>
      <p:pic>
        <p:nvPicPr>
          <p:cNvPr id="4" name="24解析.eps" descr="id:2147493302;FounderCES"/>
          <p:cNvPicPr/>
          <p:nvPr/>
        </p:nvPicPr>
        <p:blipFill>
          <a:blip r:embed="rId2"/>
          <a:stretch>
            <a:fillRect/>
          </a:stretch>
        </p:blipFill>
        <p:spPr>
          <a:xfrm>
            <a:off x="478582" y="980728"/>
            <a:ext cx="840740" cy="299720"/>
          </a:xfrm>
          <a:prstGeom prst="rect">
            <a:avLst/>
          </a:prstGeom>
        </p:spPr>
      </p:pic>
      <p:pic>
        <p:nvPicPr>
          <p:cNvPr id="5" name="图片 4"/>
          <p:cNvPicPr>
            <a:picLocks noChangeAspect="1"/>
          </p:cNvPicPr>
          <p:nvPr/>
        </p:nvPicPr>
        <p:blipFill>
          <a:blip r:embed="rId3"/>
          <a:stretch>
            <a:fillRect/>
          </a:stretch>
        </p:blipFill>
        <p:spPr>
          <a:xfrm>
            <a:off x="6167214" y="4239504"/>
            <a:ext cx="1889256" cy="2232757"/>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75585"/>
              </a:xfrm>
            </p:spPr>
            <p:txBody>
              <a:bodyPr/>
              <a:lstStyle/>
              <a:p>
                <a:pPr>
                  <a:spcAft>
                    <a:spcPts val="0"/>
                  </a:spcAft>
                  <a:tabLst>
                    <a:tab pos="594106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特殊</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图像问题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图像，在匀变速直线运动中，分析这类图像的主要依据公式是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spcAft>
                    <a:spcPts val="0"/>
                  </a:spcAft>
                  <a:tabLst>
                    <a:tab pos="5941060" algn="l"/>
                  </a:tabLst>
                </a:pP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对于加速度不变的情况，直接利用公式就可以得到一段位移两端的速度大小关系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775585"/>
              </a:xfrm>
              <a:blipFill rotWithShape="1">
                <a:blip r:embed="rId1"/>
                <a:stretch>
                  <a:fillRect l="-2" t="-23" r="1" b="23"/>
                </a:stretch>
              </a:blipFill>
            </p:spPr>
            <p:txBody>
              <a:bodyPr/>
              <a:lstStyle/>
              <a:p>
                <a:r>
                  <a:rPr lang="zh-CN" altLang="en-US">
                    <a:noFill/>
                  </a:rPr>
                  <a:t> </a:t>
                </a:r>
              </a:p>
            </p:txBody>
          </p:sp>
        </mc:Fallback>
      </mc:AlternateContent>
      <p:pic>
        <p:nvPicPr>
          <p:cNvPr id="3" name="情境5.eps" descr="id:2147493316;FounderCES"/>
          <p:cNvPicPr/>
          <p:nvPr/>
        </p:nvPicPr>
        <p:blipFill>
          <a:blip r:embed="rId2"/>
          <a:stretch>
            <a:fillRect/>
          </a:stretch>
        </p:blipFill>
        <p:spPr>
          <a:xfrm>
            <a:off x="457505" y="824837"/>
            <a:ext cx="1228725" cy="431165"/>
          </a:xfrm>
          <a:prstGeom prst="rect">
            <a:avLst/>
          </a:prstGeom>
        </p:spPr>
      </p:pic>
      <p:pic>
        <p:nvPicPr>
          <p:cNvPr id="4" name="ef569.jpg" descr="id:2147493323;FounderCES"/>
          <p:cNvPicPr/>
          <p:nvPr/>
        </p:nvPicPr>
        <p:blipFill>
          <a:blip r:embed="rId3"/>
          <a:stretch>
            <a:fillRect/>
          </a:stretch>
        </p:blipFill>
        <p:spPr>
          <a:xfrm>
            <a:off x="5303118" y="3645024"/>
            <a:ext cx="2304256" cy="2308328"/>
          </a:xfrm>
          <a:prstGeom prst="rect">
            <a:avLst/>
          </a:prstGeom>
        </p:spPr>
      </p:pic>
      <p:sp>
        <p:nvSpPr>
          <p:cNvPr id="7" name="矩形 6"/>
          <p:cNvSpPr/>
          <p:nvPr/>
        </p:nvSpPr>
        <p:spPr>
          <a:xfrm>
            <a:off x="6047985" y="5957724"/>
            <a:ext cx="545342" cy="523220"/>
          </a:xfrm>
          <a:prstGeom prst="rect">
            <a:avLst/>
          </a:prstGeom>
        </p:spPr>
        <p:txBody>
          <a:bodyPr wrap="none">
            <a:spAutoFit/>
          </a:bodyPr>
          <a:lstStyle/>
          <a:p>
            <a:r>
              <a:rPr lang="zh-CN" altLang="zh-CN">
                <a:solidFill>
                  <a:srgbClr val="000000"/>
                </a:solidFill>
                <a:ea typeface="楷体" panose="02010609060101010101" pitchFamily="49" charset="-122"/>
                <a:cs typeface="Times New Roman" panose="02020603050405020304" pitchFamily="18" charset="0"/>
              </a:rPr>
              <a:t>甲</a:t>
            </a:r>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393315"/>
              </a:xfrm>
            </p:spPr>
            <p:txBody>
              <a:bodyPr/>
              <a:lstStyle/>
              <a:p>
                <a:pPr>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对于加速度变化的情况，需要利用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微元法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思想转换一下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对于很小的一段位移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认为加速度不变，则该小段位移的图线与横轴围成的面积为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末</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初</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；对于一段位移，设该段位移的图线与横轴围成的面积为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，对于该段位移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速度同样有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393315"/>
              </a:xfrm>
              <a:blipFill rotWithShape="1">
                <a:blip r:embed="rId1"/>
                <a:stretch>
                  <a:fillRect l="-2" t="-26" r="1" b="26"/>
                </a:stretch>
              </a:blipFill>
            </p:spPr>
            <p:txBody>
              <a:bodyPr/>
              <a:lstStyle/>
              <a:p>
                <a:r>
                  <a:rPr lang="zh-CN" altLang="en-US">
                    <a:noFill/>
                  </a:rPr>
                  <a:t> </a:t>
                </a:r>
              </a:p>
            </p:txBody>
          </p:sp>
        </mc:Fallback>
      </mc:AlternateContent>
      <p:pic>
        <p:nvPicPr>
          <p:cNvPr id="7" name="ef569.jpg" descr="id:2147493323;FounderCES"/>
          <p:cNvPicPr/>
          <p:nvPr/>
        </p:nvPicPr>
        <p:blipFill>
          <a:blip r:embed="rId2"/>
          <a:stretch>
            <a:fillRect/>
          </a:stretch>
        </p:blipFill>
        <p:spPr>
          <a:xfrm>
            <a:off x="4799062" y="2996952"/>
            <a:ext cx="2304256" cy="2308328"/>
          </a:xfrm>
          <a:prstGeom prst="rect">
            <a:avLst/>
          </a:prstGeom>
        </p:spPr>
      </p:pic>
      <p:sp>
        <p:nvSpPr>
          <p:cNvPr id="8" name="矩形 7"/>
          <p:cNvSpPr/>
          <p:nvPr/>
        </p:nvSpPr>
        <p:spPr>
          <a:xfrm>
            <a:off x="5543929" y="5309652"/>
            <a:ext cx="545342" cy="523220"/>
          </a:xfrm>
          <a:prstGeom prst="rect">
            <a:avLst/>
          </a:prstGeom>
        </p:spPr>
        <p:txBody>
          <a:bodyPr wrap="none">
            <a:spAutoFit/>
          </a:bodyPr>
          <a:lstStyle/>
          <a:p>
            <a:r>
              <a:rPr lang="zh-CN" altLang="zh-CN">
                <a:solidFill>
                  <a:srgbClr val="000000"/>
                </a:solidFill>
                <a:ea typeface="楷体" panose="02010609060101010101" pitchFamily="49" charset="-122"/>
                <a:cs typeface="Times New Roman" panose="02020603050405020304" pitchFamily="18" charset="0"/>
              </a:rPr>
              <a:t>甲</a:t>
            </a:r>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879340"/>
              </a:xfrm>
            </p:spPr>
            <p:txBody>
              <a:bodyPr/>
              <a:lstStyle/>
              <a:p>
                <a:pPr hangingPunct="0">
                  <a:lnSpc>
                    <a:spcPct val="12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图像，分析该类图像的主要依据公式是</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对于速度不变的情况，可直接利用公式得到运动一段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对于速度变化的情况，很小的一段位移中可认为速度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该小段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位移需要的时间，在图像上对应的是该小段位移的图线与横轴围成的面积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对于一段位移来说，可以分成无数段很小的位移，每小段位移的图线与横轴围成的面积对应运动该小段位移需要的时间，可知整段位移的图线与横轴围成的面积就是运动整段位移需要的时间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879340"/>
              </a:xfrm>
              <a:blipFill rotWithShape="1">
                <a:blip r:embed="rId1"/>
                <a:stretch>
                  <a:fillRect l="-2" t="-13" r="1" b="13"/>
                </a:stretch>
              </a:blipFill>
            </p:spPr>
            <p:txBody>
              <a:bodyPr/>
              <a:lstStyle/>
              <a:p>
                <a:r>
                  <a:rPr lang="zh-CN" altLang="en-US">
                    <a:noFill/>
                  </a:rPr>
                  <a:t> </a:t>
                </a:r>
              </a:p>
            </p:txBody>
          </p:sp>
        </mc:Fallback>
      </mc:AlternateContent>
      <p:pic>
        <p:nvPicPr>
          <p:cNvPr id="3" name="ef570.jpg" descr="id:2147493330;FounderCES"/>
          <p:cNvPicPr/>
          <p:nvPr/>
        </p:nvPicPr>
        <p:blipFill>
          <a:blip r:embed="rId2"/>
          <a:stretch>
            <a:fillRect/>
          </a:stretch>
        </p:blipFill>
        <p:spPr>
          <a:xfrm>
            <a:off x="9767614" y="1484784"/>
            <a:ext cx="1839423" cy="1778480"/>
          </a:xfrm>
          <a:prstGeom prst="rect">
            <a:avLst/>
          </a:prstGeom>
        </p:spPr>
      </p:pic>
      <p:sp>
        <p:nvSpPr>
          <p:cNvPr id="5" name="矩形 4"/>
          <p:cNvSpPr/>
          <p:nvPr/>
        </p:nvSpPr>
        <p:spPr>
          <a:xfrm>
            <a:off x="10406342" y="3262641"/>
            <a:ext cx="494046" cy="461665"/>
          </a:xfrm>
          <a:prstGeom prst="rect">
            <a:avLst/>
          </a:prstGeom>
        </p:spPr>
        <p:txBody>
          <a:bodyPr wrap="none">
            <a:spAutoFit/>
          </a:bodyPr>
          <a:lstStyle/>
          <a:p>
            <a:r>
              <a:rPr lang="zh-CN" altLang="zh-CN" sz="240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zh-CN" altLang="en-US">
              <a:latin typeface="楷体" panose="02010609060101010101" pitchFamily="49" charset="-122"/>
              <a:ea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46255" y="2048772"/>
            <a:ext cx="1080120" cy="644585"/>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49241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自由落体运动的规律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速度与时间的关系式：</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gt</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位移与时间的关系式：</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gt</a:t>
                </a:r>
                <a:r>
                  <a:rPr lang="en-US" altLang="zh-CN" b="1" baseline="30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静止下落的高度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速度与位移的关系式：</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492414"/>
              </a:xfrm>
              <a:blipFill rotWithShape="1">
                <a:blip r:embed="rId2"/>
                <a:stretch>
                  <a:fillRect l="-2" t="-25" r="1" b="1"/>
                </a:stretch>
              </a:blipFill>
            </p:spPr>
            <p:txBody>
              <a:bodyPr/>
              <a:lstStyle/>
              <a:p>
                <a:r>
                  <a:rPr lang="zh-CN" altLang="en-US">
                    <a:noFill/>
                  </a:rPr>
                  <a:t> </a:t>
                </a:r>
              </a:p>
            </p:txBody>
          </p:sp>
        </mc:Fallback>
      </mc:AlternateContent>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90595"/>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图丙所示的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图像，在匀变速直线运动中，分析这类图像的主要依据公式是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对于加速度不变的情况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图线为直线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，直接利用公式就可以得到加速度的大小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对于加速度变化的情况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图线为曲线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，需要利用微元法思想转换一下，可知图线切线的斜率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90595"/>
              </a:xfrm>
              <a:blipFill rotWithShape="1">
                <a:blip r:embed="rId1"/>
                <a:stretch>
                  <a:fillRect l="-2" t="-891" r="1" b="18"/>
                </a:stretch>
              </a:blipFill>
            </p:spPr>
            <p:txBody>
              <a:bodyPr/>
              <a:lstStyle/>
              <a:p>
                <a:r>
                  <a:rPr lang="zh-CN" altLang="en-US">
                    <a:noFill/>
                  </a:rPr>
                  <a:t> </a:t>
                </a:r>
              </a:p>
            </p:txBody>
          </p:sp>
        </mc:Fallback>
      </mc:AlternateContent>
      <p:pic>
        <p:nvPicPr>
          <p:cNvPr id="3" name="ef571.jpg" descr="id:2147493337;FounderCES"/>
          <p:cNvPicPr/>
          <p:nvPr/>
        </p:nvPicPr>
        <p:blipFill>
          <a:blip r:embed="rId2"/>
          <a:stretch>
            <a:fillRect/>
          </a:stretch>
        </p:blipFill>
        <p:spPr>
          <a:xfrm>
            <a:off x="3862958" y="3717032"/>
            <a:ext cx="2270943" cy="2376264"/>
          </a:xfrm>
          <a:prstGeom prst="rect">
            <a:avLst/>
          </a:prstGeom>
        </p:spPr>
      </p:pic>
      <p:sp>
        <p:nvSpPr>
          <p:cNvPr id="5" name="内容占位符 1"/>
          <p:cNvSpPr txBox="1"/>
          <p:nvPr/>
        </p:nvSpPr>
        <p:spPr bwMode="auto">
          <a:xfrm>
            <a:off x="360854" y="594985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799062" y="6093296"/>
            <a:ext cx="494046"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丙</a:t>
            </a:r>
            <a:endParaRPr lang="zh-CN" altLang="en-US" sz="2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076450"/>
              </a:xfrm>
            </p:spPr>
            <p:txBody>
              <a:bodyPr/>
              <a:lstStyle/>
              <a:p>
                <a:pPr hangingPunct="0">
                  <a:lnSpc>
                    <a:spcPct val="12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图丁所示的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r>
                      <a:rPr lang="zh-CN" altLang="zh-CN" b="1" i="1">
                        <a:solidFill>
                          <a:srgbClr val="000000"/>
                        </a:solidFill>
                        <a:latin typeface="Cambria Math" panose="02040503050406030204" pitchFamily="18" charset="0"/>
                        <a:ea typeface="MS Mincho" charset="0"/>
                        <a:cs typeface="Cambria Math" panose="02040503050406030204" pitchFamily="18" charset="0"/>
                      </a:rPr>
                      <m:t>‐</m:t>
                    </m: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图像，分析这类图像的主要依据公式是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，将公式变形可得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，直接结合图线斜率和纵截距就可以得到初速度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076450"/>
              </a:xfrm>
              <a:blipFill rotWithShape="1">
                <a:blip r:embed="rId1"/>
                <a:stretch>
                  <a:fillRect l="-2" t="-30" r="1" b="30"/>
                </a:stretch>
              </a:blipFill>
            </p:spPr>
            <p:txBody>
              <a:bodyPr/>
              <a:lstStyle/>
              <a:p>
                <a:r>
                  <a:rPr lang="zh-CN" altLang="en-US">
                    <a:noFill/>
                  </a:rPr>
                  <a:t> </a:t>
                </a:r>
              </a:p>
            </p:txBody>
          </p:sp>
        </mc:Fallback>
      </mc:AlternateContent>
      <p:pic>
        <p:nvPicPr>
          <p:cNvPr id="5" name="ef572.jpg" descr="id:2147493344;FounderCES"/>
          <p:cNvPicPr/>
          <p:nvPr/>
        </p:nvPicPr>
        <p:blipFill>
          <a:blip r:embed="rId2"/>
          <a:stretch>
            <a:fillRect/>
          </a:stretch>
        </p:blipFill>
        <p:spPr>
          <a:xfrm>
            <a:off x="4222998" y="3068960"/>
            <a:ext cx="2476345" cy="2376264"/>
          </a:xfrm>
          <a:prstGeom prst="rect">
            <a:avLst/>
          </a:prstGeom>
        </p:spPr>
      </p:pic>
      <p:sp>
        <p:nvSpPr>
          <p:cNvPr id="7" name="矩形 6"/>
          <p:cNvSpPr/>
          <p:nvPr/>
        </p:nvSpPr>
        <p:spPr>
          <a:xfrm>
            <a:off x="5159102" y="5379522"/>
            <a:ext cx="494046" cy="461665"/>
          </a:xfrm>
          <a:prstGeom prst="rect">
            <a:avLst/>
          </a:prstGeom>
        </p:spPr>
        <p:txBody>
          <a:bodyPr wrap="none">
            <a:spAutoFit/>
          </a:bodyPr>
          <a:lstStyle/>
          <a:p>
            <a:pPr eaLnBrk="1">
              <a:spcAft>
                <a:spcPts val="0"/>
              </a:spcAft>
              <a:tabLst>
                <a:tab pos="5941060" algn="l"/>
              </a:tabLst>
            </a:pPr>
            <a:r>
              <a:rPr lang="zh-CN" altLang="zh-CN" sz="2400">
                <a:solidFill>
                  <a:srgbClr val="000000"/>
                </a:solidFill>
                <a:ea typeface="楷体" panose="02010609060101010101" pitchFamily="49" charset="-122"/>
                <a:cs typeface="Times New Roman" panose="02020603050405020304" pitchFamily="18" charset="0"/>
              </a:rPr>
              <a:t>丁</a:t>
            </a:r>
            <a:endParaRPr lang="zh-CN" altLang="zh-CN" sz="2400" dirty="0">
              <a:solidFill>
                <a:srgbClr val="000000"/>
              </a:solidFill>
              <a:cs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60554"/>
              </a:xfrm>
            </p:spPr>
            <p:txBody>
              <a:bodyPr/>
              <a:lstStyle/>
              <a:p>
                <a:pPr hangingPunct="0">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联盟期中联考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沿正方向运动过程的速度平方和位移的关系如图所示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取初始时刻为计时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时刻，则下列说法正确的是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物体的初速度为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物体的加速度为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物体在距出发点</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处停下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内的位移为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60554"/>
              </a:xfrm>
              <a:blipFill rotWithShape="1">
                <a:blip r:embed="rId1"/>
                <a:stretch>
                  <a:fillRect l="-2" t="-17" r="1" b="11"/>
                </a:stretch>
              </a:blipFill>
            </p:spPr>
            <p:txBody>
              <a:bodyPr/>
              <a:lstStyle/>
              <a:p>
                <a:r>
                  <a:rPr lang="zh-CN" altLang="en-US">
                    <a:noFill/>
                  </a:rPr>
                  <a:t> </a:t>
                </a:r>
              </a:p>
            </p:txBody>
          </p:sp>
        </mc:Fallback>
      </mc:AlternateContent>
      <p:pic>
        <p:nvPicPr>
          <p:cNvPr id="3" name="24典例6.eps" descr="id:2147493358;FounderCES"/>
          <p:cNvPicPr/>
          <p:nvPr/>
        </p:nvPicPr>
        <p:blipFill>
          <a:blip r:embed="rId2"/>
          <a:stretch>
            <a:fillRect/>
          </a:stretch>
        </p:blipFill>
        <p:spPr>
          <a:xfrm>
            <a:off x="478582" y="908720"/>
            <a:ext cx="1203325" cy="387350"/>
          </a:xfrm>
          <a:prstGeom prst="rect">
            <a:avLst/>
          </a:prstGeom>
        </p:spPr>
      </p:pic>
      <p:sp>
        <p:nvSpPr>
          <p:cNvPr id="4" name="内容占位符 1"/>
          <p:cNvSpPr txBox="1"/>
          <p:nvPr/>
        </p:nvSpPr>
        <p:spPr bwMode="auto">
          <a:xfrm>
            <a:off x="360854" y="433669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tabLst>
                <a:tab pos="902970"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rPr>
              <a:t>	 C</a:t>
            </a:r>
            <a:endParaRPr lang="zh-CN" altLang="en-US" dirty="0"/>
          </a:p>
        </p:txBody>
      </p:sp>
      <p:pic>
        <p:nvPicPr>
          <p:cNvPr id="5" name="24答案.eps" descr="id:2147493309;FounderCES"/>
          <p:cNvPicPr/>
          <p:nvPr/>
        </p:nvPicPr>
        <p:blipFill>
          <a:blip r:embed="rId3"/>
          <a:stretch>
            <a:fillRect/>
          </a:stretch>
        </p:blipFill>
        <p:spPr>
          <a:xfrm>
            <a:off x="400400" y="4510065"/>
            <a:ext cx="840740" cy="299720"/>
          </a:xfrm>
          <a:prstGeom prst="rect">
            <a:avLst/>
          </a:prstGeom>
        </p:spPr>
      </p:pic>
      <p:pic>
        <p:nvPicPr>
          <p:cNvPr id="6" name="图片 5"/>
          <p:cNvPicPr>
            <a:picLocks noChangeAspect="1"/>
          </p:cNvPicPr>
          <p:nvPr/>
        </p:nvPicPr>
        <p:blipFill>
          <a:blip r:embed="rId4"/>
          <a:stretch>
            <a:fillRect/>
          </a:stretch>
        </p:blipFill>
        <p:spPr>
          <a:xfrm>
            <a:off x="6296078" y="2204864"/>
            <a:ext cx="2519008" cy="21611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554995"/>
              </a:xfrm>
            </p:spPr>
            <p:txBody>
              <a:bodyPr/>
              <a:lstStyle/>
              <a:p>
                <a:pPr algn="dist"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由匀变速直线运动速度和位移的关系</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物体停下时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则物体停下时运动的位移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554995"/>
              </a:xfrm>
              <a:blipFill rotWithShape="1">
                <a:blip r:embed="rId1"/>
                <a:stretch>
                  <a:fillRect l="-2" t="-1218" r="1" b="15"/>
                </a:stretch>
              </a:blipFill>
            </p:spPr>
            <p:txBody>
              <a:bodyPr/>
              <a:lstStyle/>
              <a:p>
                <a:r>
                  <a:rPr lang="zh-CN" altLang="en-US">
                    <a:noFill/>
                  </a:rPr>
                  <a:t> </a:t>
                </a:r>
              </a:p>
            </p:txBody>
          </p:sp>
        </mc:Fallback>
      </mc:AlternateContent>
      <p:pic>
        <p:nvPicPr>
          <p:cNvPr id="3" name="24解析.eps" descr="id:2147493365;FounderCES"/>
          <p:cNvPicPr/>
          <p:nvPr/>
        </p:nvPicPr>
        <p:blipFill>
          <a:blip r:embed="rId2"/>
          <a:stretch>
            <a:fillRect/>
          </a:stretch>
        </p:blipFill>
        <p:spPr>
          <a:xfrm>
            <a:off x="478582" y="945103"/>
            <a:ext cx="840740" cy="299720"/>
          </a:xfrm>
          <a:prstGeom prst="rect">
            <a:avLst/>
          </a:prstGeom>
        </p:spPr>
      </p:pic>
      <p:pic>
        <p:nvPicPr>
          <p:cNvPr id="4" name="图片 3"/>
          <p:cNvPicPr>
            <a:picLocks noChangeAspect="1"/>
          </p:cNvPicPr>
          <p:nvPr/>
        </p:nvPicPr>
        <p:blipFill>
          <a:blip r:embed="rId3"/>
          <a:stretch>
            <a:fillRect/>
          </a:stretch>
        </p:blipFill>
        <p:spPr>
          <a:xfrm>
            <a:off x="4511030" y="3645024"/>
            <a:ext cx="2519008" cy="2161195"/>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125857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陕西宝鸡金台区期中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在一段直线公路上，甲、乙两车在同一车道上同向行驶，甲车在前、乙车在后，速度均为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，相距</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时刻，甲车司机发现前方有一只小狗，于是马上采取措施，如图所示分别是甲、乙两车的运动图像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取初速度的方向为正方向，则下列说法正确的是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甲车做匀加速直线运动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甲、乙两车没有相遇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末距离最近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末距离最近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717813" y="5517232"/>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
        <p:nvSpPr>
          <p:cNvPr id="6" name="矩形 5"/>
          <p:cNvSpPr/>
          <p:nvPr/>
        </p:nvSpPr>
        <p:spPr>
          <a:xfrm>
            <a:off x="10061613" y="5534383"/>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pic>
        <p:nvPicPr>
          <p:cNvPr id="7" name="ef574.jpg" descr="id:2147493386;FounderCES"/>
          <p:cNvPicPr/>
          <p:nvPr/>
        </p:nvPicPr>
        <p:blipFill>
          <a:blip r:embed="rId1">
            <a:clrChange>
              <a:clrFrom>
                <a:srgbClr val="FFFFFE"/>
              </a:clrFrom>
              <a:clrTo>
                <a:srgbClr val="FFFFFE">
                  <a:alpha val="0"/>
                </a:srgbClr>
              </a:clrTo>
            </a:clrChange>
          </a:blip>
          <a:stretch>
            <a:fillRect/>
          </a:stretch>
        </p:blipFill>
        <p:spPr>
          <a:xfrm>
            <a:off x="5409993" y="3105258"/>
            <a:ext cx="3323437" cy="2411974"/>
          </a:xfrm>
          <a:prstGeom prst="rect">
            <a:avLst/>
          </a:prstGeom>
        </p:spPr>
      </p:pic>
      <p:pic>
        <p:nvPicPr>
          <p:cNvPr id="8" name="ef575.jpg" descr="id:2147493393;FounderCES"/>
          <p:cNvPicPr/>
          <p:nvPr/>
        </p:nvPicPr>
        <p:blipFill>
          <a:blip r:embed="rId2"/>
          <a:stretch>
            <a:fillRect/>
          </a:stretch>
        </p:blipFill>
        <p:spPr>
          <a:xfrm>
            <a:off x="8832472" y="3122409"/>
            <a:ext cx="2952328" cy="2411974"/>
          </a:xfrm>
          <a:prstGeom prst="rect">
            <a:avLst/>
          </a:prstGeom>
        </p:spPr>
      </p:pic>
      <p:pic>
        <p:nvPicPr>
          <p:cNvPr id="9" name="24典例7.eps" descr="id:2147493379;FounderCES"/>
          <p:cNvPicPr/>
          <p:nvPr/>
        </p:nvPicPr>
        <p:blipFill>
          <a:blip r:embed="rId3"/>
          <a:stretch>
            <a:fillRect/>
          </a:stretch>
        </p:blipFill>
        <p:spPr>
          <a:xfrm>
            <a:off x="478582" y="908720"/>
            <a:ext cx="1203325" cy="387350"/>
          </a:xfrm>
          <a:prstGeom prst="rect">
            <a:avLst/>
          </a:prstGeom>
        </p:spPr>
      </p:pic>
      <p:sp>
        <p:nvSpPr>
          <p:cNvPr id="10" name="内容占位符 1"/>
          <p:cNvSpPr txBox="1"/>
          <p:nvPr/>
        </p:nvSpPr>
        <p:spPr bwMode="auto">
          <a:xfrm>
            <a:off x="360854" y="520643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985520" algn="l"/>
              </a:tabLst>
            </a:pPr>
            <a:r>
              <a:rPr lang="en-US" altLang="zh-CN" b="1" dirty="0" smtClean="0">
                <a:solidFill>
                  <a:srgbClr val="000000"/>
                </a:solidFill>
                <a:latin typeface="Times New Roman" panose="02020603050405020304" pitchFamily="18" charset="0"/>
                <a:ea typeface="宋体" panose="02010600030101010101" pitchFamily="2" charset="-122"/>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答案.eps" descr="id:2147493309;FounderCES"/>
          <p:cNvPicPr/>
          <p:nvPr/>
        </p:nvPicPr>
        <p:blipFill>
          <a:blip r:embed="rId4"/>
          <a:stretch>
            <a:fillRect/>
          </a:stretch>
        </p:blipFill>
        <p:spPr>
          <a:xfrm>
            <a:off x="400400" y="5379805"/>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故甲车在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内甲车以加速度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做匀加速直线运动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3400;FounderCES"/>
          <p:cNvPicPr/>
          <p:nvPr/>
        </p:nvPicPr>
        <p:blipFill>
          <a:blip r:embed="rId1"/>
          <a:stretch>
            <a:fillRect/>
          </a:stretch>
        </p:blipFill>
        <p:spPr>
          <a:xfrm>
            <a:off x="478582" y="944345"/>
            <a:ext cx="840740" cy="299720"/>
          </a:xfrm>
          <a:prstGeom prst="rect">
            <a:avLst/>
          </a:prstGeom>
        </p:spPr>
      </p:pic>
      <p:sp>
        <p:nvSpPr>
          <p:cNvPr id="8" name="矩形 7"/>
          <p:cNvSpPr/>
          <p:nvPr/>
        </p:nvSpPr>
        <p:spPr>
          <a:xfrm>
            <a:off x="3874634" y="5031735"/>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
        <p:nvSpPr>
          <p:cNvPr id="9" name="矩形 8"/>
          <p:cNvSpPr/>
          <p:nvPr/>
        </p:nvSpPr>
        <p:spPr>
          <a:xfrm>
            <a:off x="8116435" y="5048886"/>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pic>
        <p:nvPicPr>
          <p:cNvPr id="10" name="ef574.jpg" descr="id:2147493386;FounderCES"/>
          <p:cNvPicPr/>
          <p:nvPr/>
        </p:nvPicPr>
        <p:blipFill>
          <a:blip r:embed="rId2">
            <a:clrChange>
              <a:clrFrom>
                <a:srgbClr val="FFFFFE"/>
              </a:clrFrom>
              <a:clrTo>
                <a:srgbClr val="FFFFFE">
                  <a:alpha val="0"/>
                </a:srgbClr>
              </a:clrTo>
            </a:clrChange>
          </a:blip>
          <a:stretch>
            <a:fillRect/>
          </a:stretch>
        </p:blipFill>
        <p:spPr>
          <a:xfrm>
            <a:off x="2566814" y="2619761"/>
            <a:ext cx="3323437" cy="2411974"/>
          </a:xfrm>
          <a:prstGeom prst="rect">
            <a:avLst/>
          </a:prstGeom>
        </p:spPr>
      </p:pic>
      <p:pic>
        <p:nvPicPr>
          <p:cNvPr id="11" name="ef575.jpg" descr="id:2147493393;FounderCES"/>
          <p:cNvPicPr/>
          <p:nvPr/>
        </p:nvPicPr>
        <p:blipFill>
          <a:blip r:embed="rId3"/>
          <a:stretch>
            <a:fillRect/>
          </a:stretch>
        </p:blipFill>
        <p:spPr>
          <a:xfrm>
            <a:off x="6887294" y="2636912"/>
            <a:ext cx="2952328" cy="2411974"/>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279702" y="746120"/>
                <a:ext cx="11648152" cy="3500445"/>
              </a:xfrm>
            </p:spPr>
            <p:txBody>
              <a:bodyPr/>
              <a:lstStyle/>
              <a:p>
                <a:pPr algn="dist"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之后乙车的加速度为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时刻开始经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两车速度相等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时两车的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内甲车和乙车的位移分别</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20000"/>
                  </a:lnSpc>
                  <a:spcAft>
                    <a:spcPts val="0"/>
                  </a:spcAft>
                  <a:tabLst>
                    <a:tab pos="5941060" algn="l"/>
                  </a:tabLs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初始时甲车在乙</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tabLst>
                    <a:tab pos="594106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时甲车仍然在乙车前面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此后甲车速度大于乙车速度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乙车不能追上甲车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时两车距离最近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279702" y="746120"/>
                <a:ext cx="11648152" cy="3500445"/>
              </a:xfrm>
              <a:blipFill rotWithShape="1">
                <a:blip r:embed="rId1"/>
                <a:stretch>
                  <a:fillRect l="-3" t="-889" b="9"/>
                </a:stretch>
              </a:blipFill>
            </p:spPr>
            <p:txBody>
              <a:bodyPr/>
              <a:lstStyle/>
              <a:p>
                <a:r>
                  <a:rPr lang="zh-CN" altLang="en-US">
                    <a:noFill/>
                  </a:rPr>
                  <a:t> </a:t>
                </a:r>
              </a:p>
            </p:txBody>
          </p:sp>
        </mc:Fallback>
      </mc:AlternateContent>
      <p:sp>
        <p:nvSpPr>
          <p:cNvPr id="8" name="矩形 7"/>
          <p:cNvSpPr/>
          <p:nvPr/>
        </p:nvSpPr>
        <p:spPr>
          <a:xfrm>
            <a:off x="3802626" y="6093296"/>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
        <p:nvSpPr>
          <p:cNvPr id="9" name="矩形 8"/>
          <p:cNvSpPr/>
          <p:nvPr/>
        </p:nvSpPr>
        <p:spPr>
          <a:xfrm>
            <a:off x="8044427" y="6110447"/>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乙</a:t>
            </a:r>
            <a:endParaRPr lang="zh-CN" altLang="en-US" dirty="0"/>
          </a:p>
        </p:txBody>
      </p:sp>
      <p:pic>
        <p:nvPicPr>
          <p:cNvPr id="10" name="ef574.jpg" descr="id:2147493386;FounderCES"/>
          <p:cNvPicPr/>
          <p:nvPr/>
        </p:nvPicPr>
        <p:blipFill>
          <a:blip r:embed="rId2">
            <a:clrChange>
              <a:clrFrom>
                <a:srgbClr val="FFFFFE"/>
              </a:clrFrom>
              <a:clrTo>
                <a:srgbClr val="FFFFFE">
                  <a:alpha val="0"/>
                </a:srgbClr>
              </a:clrTo>
            </a:clrChange>
          </a:blip>
          <a:stretch>
            <a:fillRect/>
          </a:stretch>
        </p:blipFill>
        <p:spPr>
          <a:xfrm>
            <a:off x="2494806" y="3717032"/>
            <a:ext cx="3323437" cy="2411974"/>
          </a:xfrm>
          <a:prstGeom prst="rect">
            <a:avLst/>
          </a:prstGeom>
        </p:spPr>
      </p:pic>
      <p:pic>
        <p:nvPicPr>
          <p:cNvPr id="11" name="ef575.jpg" descr="id:2147493393;FounderCES"/>
          <p:cNvPicPr/>
          <p:nvPr/>
        </p:nvPicPr>
        <p:blipFill>
          <a:blip r:embed="rId3"/>
          <a:stretch>
            <a:fillRect/>
          </a:stretch>
        </p:blipFill>
        <p:spPr>
          <a:xfrm>
            <a:off x="6815286" y="3734183"/>
            <a:ext cx="2952328" cy="241197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4524315"/>
          </a:xfrm>
        </p:spPr>
        <p:txBody>
          <a:bodyPr/>
          <a:lstStyle/>
          <a:p>
            <a:pPr hangingPunct="0">
              <a:spcAft>
                <a:spcPts val="0"/>
              </a:spcAft>
              <a:tabLst>
                <a:tab pos="143319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自由落体运动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规律探索回眸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问题发现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亚里士多德的观点：重物下落得快，轻物下落得慢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矛盾：把重物和轻物捆在一起下落，会得出互相矛盾的结论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伽利略的观点：重物与轻物下落得一样快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猜想与假说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伽利略猜想落体运动应该是一种最简单的变速运动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所用时间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平方</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，并提出这种运动的速度应该是均匀变化的假说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1"/>
          <a:stretch>
            <a:fillRect/>
          </a:stretch>
        </p:blipFill>
        <p:spPr>
          <a:xfrm>
            <a:off x="360854" y="898133"/>
            <a:ext cx="1426973" cy="37947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实验验证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实验目的：验证做自由下落的物体的位移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与所用时间平方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困难：在伽利略所处的时代，测量物体自由下落的时间非常困难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为便于测量物体的运动时间，先研究物体在斜面上的运动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68.jpg" descr="id:2147492963;FounderCES"/>
          <p:cNvPicPr/>
          <p:nvPr/>
        </p:nvPicPr>
        <p:blipFill>
          <a:blip r:embed="rId1">
            <a:clrChange>
              <a:clrFrom>
                <a:srgbClr val="FFFFFE"/>
              </a:clrFrom>
              <a:clrTo>
                <a:srgbClr val="FFFFFE">
                  <a:alpha val="0"/>
                </a:srgbClr>
              </a:clrTo>
            </a:clrChange>
          </a:blip>
          <a:stretch>
            <a:fillRect/>
          </a:stretch>
        </p:blipFill>
        <p:spPr>
          <a:xfrm>
            <a:off x="5159102" y="3523374"/>
            <a:ext cx="2520280" cy="2021484"/>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5354256"/>
                <a:ext cx="11485848" cy="138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如图所示，让小球从斜面上不同位置滚下，比较其位移与时间平方的比值</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是否保持不变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5354256"/>
                <a:ext cx="11485848" cy="1385187"/>
              </a:xfrm>
              <a:prstGeom prst="rect">
                <a:avLst/>
              </a:prstGeom>
              <a:blipFill rotWithShape="1">
                <a:blip r:embed="rId2"/>
                <a:stretch>
                  <a:fillRect l="-2" t="-41" r="1" b="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合理外推，将斜面上的结论推广至自由下落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69.jpg" descr="id:2147492970;FounderCES"/>
          <p:cNvPicPr/>
          <p:nvPr/>
        </p:nvPicPr>
        <p:blipFill>
          <a:blip r:embed="rId1"/>
          <a:stretch>
            <a:fillRect/>
          </a:stretch>
        </p:blipFill>
        <p:spPr>
          <a:xfrm>
            <a:off x="4222998" y="1518651"/>
            <a:ext cx="3240360" cy="2193615"/>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60854" y="3694187"/>
                <a:ext cx="11485848" cy="304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不断加大斜面的倾角，对于每一个特定的倾角，如果小球从不同高度滚下时比值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仍然保持不变，即可说明小球在斜面上的运动是匀变速直线运动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将此结论合理推至斜面倾角为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即物体自由下落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时，小球仍做匀变速直线运动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实验结论：自由下落的物体的位移与时间的平方成正比，即自由下落的物体做匀变速直线运动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3694187"/>
                <a:ext cx="11485848" cy="3047181"/>
              </a:xfrm>
              <a:prstGeom prst="rect">
                <a:avLst/>
              </a:prstGeom>
              <a:blipFill rotWithShape="1">
                <a:blip r:embed="rId2"/>
                <a:stretch>
                  <a:fillRect l="-2" t="-13"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308324"/>
          </a:xfrm>
        </p:spPr>
        <p:txBody>
          <a:bodyPr/>
          <a:lstStyle/>
          <a:p>
            <a:pPr hangingPunct="0">
              <a:spcAft>
                <a:spcPts val="0"/>
              </a:spcAft>
              <a:tabLst>
                <a:tab pos="107315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自由落体运动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规律的运用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木棒下落问题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对于自身有长度的物体的自由落体运动，不可将物体看作质点，但可以盯住物体上某个点，根据其运动过程的始、末位置划分运动阶段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pic>
        <p:nvPicPr>
          <p:cNvPr id="5" name="要点1.eps" descr="id:2147491329;FounderCES"/>
          <p:cNvPicPr/>
          <p:nvPr/>
        </p:nvPicPr>
        <p:blipFill>
          <a:blip r:embed="rId2"/>
          <a:stretch>
            <a:fillRect/>
          </a:stretch>
        </p:blipFill>
        <p:spPr>
          <a:xfrm>
            <a:off x="360854" y="1619046"/>
            <a:ext cx="1053832" cy="369794"/>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10119</Words>
  <Application>WPS 演示</Application>
  <PresentationFormat>自定义</PresentationFormat>
  <Paragraphs>425</Paragraphs>
  <Slides>56</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56</vt:i4>
      </vt:variant>
    </vt:vector>
  </HeadingPairs>
  <TitlesOfParts>
    <vt:vector size="71" baseType="lpstr">
      <vt:lpstr>Arial</vt:lpstr>
      <vt:lpstr>宋体</vt:lpstr>
      <vt:lpstr>Wingdings</vt:lpstr>
      <vt:lpstr>Times New Roman</vt:lpstr>
      <vt:lpstr>楷体</vt:lpstr>
      <vt:lpstr>微软雅黑</vt:lpstr>
      <vt:lpstr>黑体</vt:lpstr>
      <vt:lpstr>Book Antiqua</vt:lpstr>
      <vt:lpstr>Cambria Math</vt:lpstr>
      <vt:lpstr>Arial Unicode MS</vt:lpstr>
      <vt:lpstr>Calibri</vt:lpstr>
      <vt:lpstr>仿宋</vt:lpstr>
      <vt:lpstr>MS Mincho</vt:lpstr>
      <vt:lpstr>Segoe Print</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394</cp:revision>
  <dcterms:created xsi:type="dcterms:W3CDTF">2020-11-06T05:24:00Z</dcterms:created>
  <dcterms:modified xsi:type="dcterms:W3CDTF">2025-06-21T03:04:43Z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BFC14C6A48AB4F238D59ACB9A3CE893F_12</vt:lpwstr>
  </property>
</Properties>
</file>